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D319"/>
    <a:srgbClr val="FFC715"/>
    <a:srgbClr val="FFD9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574" autoAdjust="0"/>
  </p:normalViewPr>
  <p:slideViewPr>
    <p:cSldViewPr>
      <p:cViewPr>
        <p:scale>
          <a:sx n="96" d="100"/>
          <a:sy n="96" d="100"/>
        </p:scale>
        <p:origin x="-1230" y="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7731B6-E7D9-4A32-9277-10642A5FAE3C}" type="datetimeFigureOut">
              <a:rPr lang="es-MX" smtClean="0"/>
              <a:t>28/01/2022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104069-5D93-47DF-B5A1-2BAEBBF590C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447532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04069-5D93-47DF-B5A1-2BAEBBF590C0}" type="slidenum">
              <a:rPr lang="es-MX" smtClean="0"/>
              <a:t>1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017848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5CC7D-5717-4F47-936A-812E64032CFC}" type="datetimeFigureOut">
              <a:rPr lang="es-MX" smtClean="0"/>
              <a:pPr/>
              <a:t>28/01/2022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58A16-9604-499F-A06F-F48B13E70CB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5CC7D-5717-4F47-936A-812E64032CFC}" type="datetimeFigureOut">
              <a:rPr lang="es-MX" smtClean="0"/>
              <a:pPr/>
              <a:t>28/01/2022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58A16-9604-499F-A06F-F48B13E70CB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5CC7D-5717-4F47-936A-812E64032CFC}" type="datetimeFigureOut">
              <a:rPr lang="es-MX" smtClean="0"/>
              <a:pPr/>
              <a:t>28/01/2022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58A16-9604-499F-A06F-F48B13E70CB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5CC7D-5717-4F47-936A-812E64032CFC}" type="datetimeFigureOut">
              <a:rPr lang="es-MX" smtClean="0"/>
              <a:pPr/>
              <a:t>28/01/2022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58A16-9604-499F-A06F-F48B13E70CB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5CC7D-5717-4F47-936A-812E64032CFC}" type="datetimeFigureOut">
              <a:rPr lang="es-MX" smtClean="0"/>
              <a:pPr/>
              <a:t>28/01/2022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58A16-9604-499F-A06F-F48B13E70CB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5CC7D-5717-4F47-936A-812E64032CFC}" type="datetimeFigureOut">
              <a:rPr lang="es-MX" smtClean="0"/>
              <a:pPr/>
              <a:t>28/01/2022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58A16-9604-499F-A06F-F48B13E70CB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5CC7D-5717-4F47-936A-812E64032CFC}" type="datetimeFigureOut">
              <a:rPr lang="es-MX" smtClean="0"/>
              <a:pPr/>
              <a:t>28/01/2022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58A16-9604-499F-A06F-F48B13E70CB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5CC7D-5717-4F47-936A-812E64032CFC}" type="datetimeFigureOut">
              <a:rPr lang="es-MX" smtClean="0"/>
              <a:pPr/>
              <a:t>28/01/2022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58A16-9604-499F-A06F-F48B13E70CB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5CC7D-5717-4F47-936A-812E64032CFC}" type="datetimeFigureOut">
              <a:rPr lang="es-MX" smtClean="0"/>
              <a:pPr/>
              <a:t>28/01/2022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58A16-9604-499F-A06F-F48B13E70CB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5CC7D-5717-4F47-936A-812E64032CFC}" type="datetimeFigureOut">
              <a:rPr lang="es-MX" smtClean="0"/>
              <a:pPr/>
              <a:t>28/01/2022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58A16-9604-499F-A06F-F48B13E70CB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5CC7D-5717-4F47-936A-812E64032CFC}" type="datetimeFigureOut">
              <a:rPr lang="es-MX" smtClean="0"/>
              <a:pPr/>
              <a:t>28/01/2022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58A16-9604-499F-A06F-F48B13E70CB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E5CC7D-5717-4F47-936A-812E64032CFC}" type="datetimeFigureOut">
              <a:rPr lang="es-MX" smtClean="0"/>
              <a:pPr/>
              <a:t>28/01/2022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C58A16-9604-499F-A06F-F48B13E70CB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3492857" y="1274930"/>
            <a:ext cx="1649244" cy="30777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1400" b="1" dirty="0" smtClean="0">
                <a:latin typeface="Arial Narrow" pitchFamily="34" charset="0"/>
              </a:rPr>
              <a:t>CABILDO</a:t>
            </a:r>
            <a:endParaRPr lang="es-MX" sz="1400" b="1" dirty="0">
              <a:latin typeface="Arial Narrow" pitchFamily="34" charset="0"/>
            </a:endParaRPr>
          </a:p>
        </p:txBody>
      </p:sp>
      <p:sp>
        <p:nvSpPr>
          <p:cNvPr id="86" name="85 CuadroTexto"/>
          <p:cNvSpPr txBox="1"/>
          <p:nvPr/>
        </p:nvSpPr>
        <p:spPr>
          <a:xfrm>
            <a:off x="3402294" y="476672"/>
            <a:ext cx="1944216" cy="707886"/>
          </a:xfrm>
          <a:prstGeom prst="rect">
            <a:avLst/>
          </a:prstGeom>
          <a:solidFill>
            <a:srgbClr val="92D05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itchFamily="34" charset="0"/>
              </a:rPr>
              <a:t>ORGANIGRAMA</a:t>
            </a:r>
          </a:p>
          <a:p>
            <a:pPr algn="ctr"/>
            <a:r>
              <a:rPr lang="es-MX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itchFamily="34" charset="0"/>
              </a:rPr>
              <a:t>GENERAL</a:t>
            </a:r>
            <a:endParaRPr lang="es-MX" sz="2000" b="1" dirty="0">
              <a:solidFill>
                <a:schemeClr val="tx1">
                  <a:lumMod val="85000"/>
                  <a:lumOff val="15000"/>
                </a:schemeClr>
              </a:solidFill>
              <a:latin typeface="Arial Narrow" pitchFamily="34" charset="0"/>
            </a:endParaRPr>
          </a:p>
        </p:txBody>
      </p:sp>
      <p:sp>
        <p:nvSpPr>
          <p:cNvPr id="68" name="67 Abrir llave"/>
          <p:cNvSpPr/>
          <p:nvPr/>
        </p:nvSpPr>
        <p:spPr>
          <a:xfrm>
            <a:off x="5407971" y="332655"/>
            <a:ext cx="360040" cy="2570801"/>
          </a:xfrm>
          <a:prstGeom prst="leftBrace">
            <a:avLst>
              <a:gd name="adj1" fmla="val 0"/>
              <a:gd name="adj2" fmla="val 50823"/>
            </a:avLst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9" name="68 CuadroTexto"/>
          <p:cNvSpPr txBox="1"/>
          <p:nvPr/>
        </p:nvSpPr>
        <p:spPr>
          <a:xfrm>
            <a:off x="5719934" y="332656"/>
            <a:ext cx="288032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800" b="1" dirty="0" smtClean="0"/>
              <a:t>1</a:t>
            </a:r>
            <a:r>
              <a:rPr lang="es-MX" sz="800" b="1" baseline="30000" dirty="0" smtClean="0"/>
              <a:t>er</a:t>
            </a:r>
            <a:r>
              <a:rPr lang="es-MX" sz="800" b="1" dirty="0" smtClean="0"/>
              <a:t>  REGIDOR SILVINA SALVADOR MARTINEZ</a:t>
            </a:r>
            <a:endParaRPr lang="es-MX" sz="800" b="1" dirty="0"/>
          </a:p>
        </p:txBody>
      </p:sp>
      <p:sp>
        <p:nvSpPr>
          <p:cNvPr id="70" name="69 CuadroTexto"/>
          <p:cNvSpPr txBox="1"/>
          <p:nvPr/>
        </p:nvSpPr>
        <p:spPr>
          <a:xfrm>
            <a:off x="5733318" y="624882"/>
            <a:ext cx="288032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800" b="1" dirty="0" smtClean="0"/>
              <a:t>2° </a:t>
            </a:r>
            <a:r>
              <a:rPr lang="es-MX" sz="800" b="1" dirty="0"/>
              <a:t>REGIDOR VICTORIA GOMEZ HERNANDEZ</a:t>
            </a:r>
          </a:p>
        </p:txBody>
      </p:sp>
      <p:sp>
        <p:nvSpPr>
          <p:cNvPr id="71" name="70 CuadroTexto"/>
          <p:cNvSpPr txBox="1"/>
          <p:nvPr/>
        </p:nvSpPr>
        <p:spPr>
          <a:xfrm>
            <a:off x="5719934" y="1298696"/>
            <a:ext cx="32403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800" b="1" dirty="0" smtClean="0"/>
              <a:t>4</a:t>
            </a:r>
            <a:r>
              <a:rPr lang="es-MX" sz="800" b="1" dirty="0"/>
              <a:t>° REGIDOR HILARIA SANTIAGO </a:t>
            </a:r>
            <a:r>
              <a:rPr lang="es-MX" sz="800" b="1" dirty="0" smtClean="0"/>
              <a:t>MEDINA </a:t>
            </a:r>
            <a:endParaRPr lang="es-MX" sz="800" b="1" dirty="0"/>
          </a:p>
        </p:txBody>
      </p:sp>
      <p:sp>
        <p:nvSpPr>
          <p:cNvPr id="72" name="71 CuadroTexto"/>
          <p:cNvSpPr txBox="1"/>
          <p:nvPr/>
        </p:nvSpPr>
        <p:spPr>
          <a:xfrm>
            <a:off x="5719934" y="1621995"/>
            <a:ext cx="288032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800" b="1" dirty="0" smtClean="0"/>
              <a:t>5° </a:t>
            </a:r>
            <a:r>
              <a:rPr lang="es-MX" sz="800" b="1" dirty="0"/>
              <a:t>REGIDOR </a:t>
            </a:r>
            <a:r>
              <a:rPr lang="es-MX" sz="800" b="1" dirty="0" smtClean="0"/>
              <a:t>ZAIDA LIZZETH LARRAGA TREJO </a:t>
            </a:r>
            <a:endParaRPr lang="es-MX" sz="800" b="1" dirty="0"/>
          </a:p>
        </p:txBody>
      </p:sp>
      <p:sp>
        <p:nvSpPr>
          <p:cNvPr id="76" name="75 CuadroTexto"/>
          <p:cNvSpPr txBox="1"/>
          <p:nvPr/>
        </p:nvSpPr>
        <p:spPr>
          <a:xfrm>
            <a:off x="5725154" y="906657"/>
            <a:ext cx="288032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800" b="1" dirty="0" smtClean="0"/>
              <a:t>3</a:t>
            </a:r>
            <a:r>
              <a:rPr lang="es-MX" sz="800" b="1" baseline="30000" dirty="0" smtClean="0"/>
              <a:t>er</a:t>
            </a:r>
            <a:r>
              <a:rPr lang="es-MX" sz="800" b="1" dirty="0" smtClean="0"/>
              <a:t> </a:t>
            </a:r>
            <a:r>
              <a:rPr lang="es-MX" sz="800" b="1" dirty="0"/>
              <a:t>REGIDOR  PEDRO MARTINEZ SANTOS </a:t>
            </a:r>
          </a:p>
        </p:txBody>
      </p:sp>
      <p:sp>
        <p:nvSpPr>
          <p:cNvPr id="81" name="80 CuadroTexto"/>
          <p:cNvSpPr txBox="1"/>
          <p:nvPr/>
        </p:nvSpPr>
        <p:spPr>
          <a:xfrm>
            <a:off x="5729459" y="485056"/>
            <a:ext cx="288032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800" dirty="0" smtClean="0"/>
              <a:t>COMERCIO, ANUNCIOS Y ESPECTACULOS, MERCADOS </a:t>
            </a:r>
            <a:endParaRPr lang="es-MX" sz="800" dirty="0"/>
          </a:p>
        </p:txBody>
      </p:sp>
      <p:sp>
        <p:nvSpPr>
          <p:cNvPr id="87" name="86 CuadroTexto"/>
          <p:cNvSpPr txBox="1"/>
          <p:nvPr/>
        </p:nvSpPr>
        <p:spPr>
          <a:xfrm>
            <a:off x="5719934" y="769866"/>
            <a:ext cx="339526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800" dirty="0"/>
              <a:t> </a:t>
            </a:r>
            <a:r>
              <a:rPr lang="es-MX" sz="800" dirty="0" smtClean="0"/>
              <a:t>ECOLOGIA, EDUCACION PUBLICA Y BIBLIOTECAS</a:t>
            </a:r>
            <a:endParaRPr lang="es-MX" sz="800" dirty="0"/>
          </a:p>
        </p:txBody>
      </p:sp>
      <p:sp>
        <p:nvSpPr>
          <p:cNvPr id="88" name="87 CuadroTexto"/>
          <p:cNvSpPr txBox="1"/>
          <p:nvPr/>
        </p:nvSpPr>
        <p:spPr>
          <a:xfrm>
            <a:off x="5729459" y="1003419"/>
            <a:ext cx="32038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800" dirty="0" smtClean="0"/>
              <a:t>AGUA POTABLE, ALCANTARILLADO Y SANEAMIENTO, ALUMBRADO Y OBRAS PUBLICAS, SERVICIOS</a:t>
            </a:r>
            <a:endParaRPr lang="es-MX" sz="800" dirty="0"/>
          </a:p>
        </p:txBody>
      </p:sp>
      <p:sp>
        <p:nvSpPr>
          <p:cNvPr id="89" name="88 CuadroTexto"/>
          <p:cNvSpPr txBox="1"/>
          <p:nvPr/>
        </p:nvSpPr>
        <p:spPr>
          <a:xfrm>
            <a:off x="5719934" y="1458929"/>
            <a:ext cx="320384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800" dirty="0"/>
              <a:t> </a:t>
            </a:r>
            <a:r>
              <a:rPr lang="es-MX" sz="800" dirty="0" smtClean="0"/>
              <a:t>GRUPOS VULNERABLES, SALUD PUBLICA Y ASISTENCIA SOCIAL</a:t>
            </a:r>
            <a:endParaRPr lang="es-MX" sz="800" dirty="0"/>
          </a:p>
        </p:txBody>
      </p:sp>
      <p:sp>
        <p:nvSpPr>
          <p:cNvPr id="90" name="89 CuadroTexto"/>
          <p:cNvSpPr txBox="1"/>
          <p:nvPr/>
        </p:nvSpPr>
        <p:spPr>
          <a:xfrm>
            <a:off x="5719934" y="1779506"/>
            <a:ext cx="34212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800" dirty="0"/>
              <a:t> </a:t>
            </a:r>
            <a:r>
              <a:rPr lang="es-MX" sz="800" dirty="0" smtClean="0"/>
              <a:t>CULTURA, RECREACION, DEPORTE Y JUVENTUD, HACIENDA MUNICIPAL, TRANSPARENCIA Y ACCESO A LA INFORMACION </a:t>
            </a:r>
            <a:endParaRPr lang="es-MX" sz="800" dirty="0"/>
          </a:p>
        </p:txBody>
      </p:sp>
      <p:sp>
        <p:nvSpPr>
          <p:cNvPr id="77" name="76 CuadroTexto"/>
          <p:cNvSpPr txBox="1"/>
          <p:nvPr/>
        </p:nvSpPr>
        <p:spPr>
          <a:xfrm>
            <a:off x="5724126" y="2058241"/>
            <a:ext cx="288032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800" b="1" dirty="0" smtClean="0"/>
              <a:t>6° </a:t>
            </a:r>
            <a:r>
              <a:rPr lang="es-MX" sz="800" b="1" dirty="0"/>
              <a:t>REGIDOR FAUSTINA HERNANDEZ </a:t>
            </a:r>
            <a:r>
              <a:rPr lang="es-MX" sz="800" b="1" dirty="0" err="1"/>
              <a:t>HERNANDEZ</a:t>
            </a:r>
            <a:r>
              <a:rPr lang="es-MX" sz="800" b="1" dirty="0"/>
              <a:t>  </a:t>
            </a:r>
          </a:p>
        </p:txBody>
      </p:sp>
      <p:sp>
        <p:nvSpPr>
          <p:cNvPr id="91" name="90 CuadroTexto"/>
          <p:cNvSpPr txBox="1"/>
          <p:nvPr/>
        </p:nvSpPr>
        <p:spPr>
          <a:xfrm>
            <a:off x="5724128" y="2204864"/>
            <a:ext cx="32038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800" dirty="0"/>
              <a:t> </a:t>
            </a:r>
            <a:r>
              <a:rPr lang="es-MX" sz="800" dirty="0" smtClean="0"/>
              <a:t>DESARROLLO RURAL Y ASUNTOS INDIGENAS, DESARROLLO Y EQUIPAMIENTO URBANO, </a:t>
            </a:r>
            <a:endParaRPr lang="es-MX" sz="800" dirty="0"/>
          </a:p>
        </p:txBody>
      </p:sp>
      <p:sp>
        <p:nvSpPr>
          <p:cNvPr id="84" name="83 CuadroTexto"/>
          <p:cNvSpPr txBox="1"/>
          <p:nvPr/>
        </p:nvSpPr>
        <p:spPr>
          <a:xfrm>
            <a:off x="5724128" y="2441792"/>
            <a:ext cx="28803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800" b="1" dirty="0" smtClean="0"/>
              <a:t>SINDICO MUNICIPAL  DELFINO MAURICIO PEREZ</a:t>
            </a:r>
          </a:p>
          <a:p>
            <a:r>
              <a:rPr lang="es-MX" sz="800" b="1" dirty="0" smtClean="0"/>
              <a:t>DERECHOS HUMANOS Y PARTICIPACION CIUDADANA, POLICIA PREVENTIVA, VIALIDAD Y TRASPORTE, VIGILANCIA</a:t>
            </a:r>
            <a:endParaRPr lang="es-MX" sz="800" b="1" dirty="0"/>
          </a:p>
        </p:txBody>
      </p:sp>
      <p:sp>
        <p:nvSpPr>
          <p:cNvPr id="7" name="6 CuadroTexto"/>
          <p:cNvSpPr txBox="1"/>
          <p:nvPr/>
        </p:nvSpPr>
        <p:spPr>
          <a:xfrm>
            <a:off x="3319289" y="3542258"/>
            <a:ext cx="1944216" cy="36933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SECRETARÍA GENERAL </a:t>
            </a:r>
            <a:endParaRPr lang="es-MX" sz="9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/>
            <a:r>
              <a:rPr lang="es-MX" sz="9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JOSE IGNACIO GOMEZ GARCIA</a:t>
            </a:r>
            <a:endParaRPr lang="es-MX" sz="9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cxnSp>
        <p:nvCxnSpPr>
          <p:cNvPr id="12" name="11 Conector recto"/>
          <p:cNvCxnSpPr/>
          <p:nvPr/>
        </p:nvCxnSpPr>
        <p:spPr>
          <a:xfrm>
            <a:off x="2705125" y="4063355"/>
            <a:ext cx="3780000" cy="0"/>
          </a:xfrm>
          <a:prstGeom prst="line">
            <a:avLst/>
          </a:prstGeom>
          <a:ln w="63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5 CuadroTexto"/>
          <p:cNvSpPr txBox="1"/>
          <p:nvPr/>
        </p:nvSpPr>
        <p:spPr>
          <a:xfrm>
            <a:off x="3430374" y="1830780"/>
            <a:ext cx="1742073" cy="41549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1200" b="1" dirty="0" smtClean="0">
                <a:latin typeface="Arial Narrow" pitchFamily="34" charset="0"/>
              </a:rPr>
              <a:t>PRESIDENCIA</a:t>
            </a:r>
          </a:p>
          <a:p>
            <a:pPr algn="ctr"/>
            <a:r>
              <a:rPr lang="es-MX" sz="900" b="1" dirty="0" smtClean="0">
                <a:latin typeface="Arial Narrow" pitchFamily="34" charset="0"/>
              </a:rPr>
              <a:t>GENARO AHUMADA CEDILLO</a:t>
            </a:r>
            <a:endParaRPr lang="es-MX" sz="900" dirty="0"/>
          </a:p>
        </p:txBody>
      </p:sp>
      <p:cxnSp>
        <p:nvCxnSpPr>
          <p:cNvPr id="10" name="9 Conector recto"/>
          <p:cNvCxnSpPr/>
          <p:nvPr/>
        </p:nvCxnSpPr>
        <p:spPr>
          <a:xfrm>
            <a:off x="4322068" y="1600241"/>
            <a:ext cx="0" cy="2160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10 Conector recto"/>
          <p:cNvCxnSpPr/>
          <p:nvPr/>
        </p:nvCxnSpPr>
        <p:spPr>
          <a:xfrm>
            <a:off x="4302621" y="2261868"/>
            <a:ext cx="0" cy="12960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93 Rectángulo"/>
          <p:cNvSpPr/>
          <p:nvPr/>
        </p:nvSpPr>
        <p:spPr>
          <a:xfrm>
            <a:off x="1115616" y="1196752"/>
            <a:ext cx="1620024" cy="349248"/>
          </a:xfrm>
          <a:prstGeom prst="rect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800"/>
          </a:p>
        </p:txBody>
      </p:sp>
      <p:sp>
        <p:nvSpPr>
          <p:cNvPr id="96" name="95 Rectángulo"/>
          <p:cNvSpPr/>
          <p:nvPr/>
        </p:nvSpPr>
        <p:spPr>
          <a:xfrm>
            <a:off x="6948264" y="6000286"/>
            <a:ext cx="1584176" cy="711282"/>
          </a:xfrm>
          <a:prstGeom prst="rect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800"/>
          </a:p>
        </p:txBody>
      </p:sp>
      <p:cxnSp>
        <p:nvCxnSpPr>
          <p:cNvPr id="98" name="97 Conector recto"/>
          <p:cNvCxnSpPr/>
          <p:nvPr/>
        </p:nvCxnSpPr>
        <p:spPr>
          <a:xfrm rot="5400000">
            <a:off x="3365968" y="4819448"/>
            <a:ext cx="183600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99 CuadroTexto"/>
          <p:cNvSpPr txBox="1"/>
          <p:nvPr/>
        </p:nvSpPr>
        <p:spPr>
          <a:xfrm>
            <a:off x="1043608" y="1196752"/>
            <a:ext cx="16920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800" b="1" dirty="0" smtClean="0"/>
              <a:t>SECRETARÍA PARTICULAR</a:t>
            </a:r>
          </a:p>
          <a:p>
            <a:pPr algn="ctr"/>
            <a:r>
              <a:rPr lang="es-MX" sz="800" dirty="0" smtClean="0"/>
              <a:t>ANDRES HERNANDEZ CAYETANO</a:t>
            </a:r>
            <a:endParaRPr lang="es-MX" sz="800" dirty="0"/>
          </a:p>
        </p:txBody>
      </p:sp>
      <p:sp>
        <p:nvSpPr>
          <p:cNvPr id="102" name="101 Rectángulo"/>
          <p:cNvSpPr/>
          <p:nvPr/>
        </p:nvSpPr>
        <p:spPr>
          <a:xfrm>
            <a:off x="5142101" y="5986605"/>
            <a:ext cx="1708961" cy="724963"/>
          </a:xfrm>
          <a:prstGeom prst="rect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800"/>
          </a:p>
        </p:txBody>
      </p:sp>
      <p:sp>
        <p:nvSpPr>
          <p:cNvPr id="104" name="103 Rectángulo"/>
          <p:cNvSpPr/>
          <p:nvPr/>
        </p:nvSpPr>
        <p:spPr>
          <a:xfrm>
            <a:off x="1115616" y="1594892"/>
            <a:ext cx="1656185" cy="432048"/>
          </a:xfrm>
          <a:prstGeom prst="rect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800"/>
          </a:p>
        </p:txBody>
      </p:sp>
      <p:sp>
        <p:nvSpPr>
          <p:cNvPr id="107" name="106 CuadroTexto"/>
          <p:cNvSpPr txBox="1"/>
          <p:nvPr/>
        </p:nvSpPr>
        <p:spPr>
          <a:xfrm>
            <a:off x="1187624" y="1567046"/>
            <a:ext cx="15841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800" b="1" dirty="0" smtClean="0"/>
              <a:t>I</a:t>
            </a:r>
          </a:p>
          <a:p>
            <a:pPr algn="ctr"/>
            <a:endParaRPr lang="es-MX" sz="800" dirty="0"/>
          </a:p>
        </p:txBody>
      </p:sp>
      <p:sp>
        <p:nvSpPr>
          <p:cNvPr id="110" name="109 CuadroTexto"/>
          <p:cNvSpPr txBox="1"/>
          <p:nvPr/>
        </p:nvSpPr>
        <p:spPr>
          <a:xfrm>
            <a:off x="6492664" y="4304403"/>
            <a:ext cx="1512168" cy="4616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800" b="1" dirty="0" smtClean="0"/>
              <a:t>DIRECCIÓN DE OBRAS PÚBLICAS</a:t>
            </a:r>
          </a:p>
          <a:p>
            <a:pPr algn="ctr"/>
            <a:r>
              <a:rPr lang="es-MX" sz="800" dirty="0" smtClean="0"/>
              <a:t>JOAQUIN LARRAGA CISNEROS</a:t>
            </a:r>
            <a:endParaRPr lang="es-MX" sz="800" dirty="0"/>
          </a:p>
        </p:txBody>
      </p:sp>
      <p:grpSp>
        <p:nvGrpSpPr>
          <p:cNvPr id="190" name="189 Grupo"/>
          <p:cNvGrpSpPr/>
          <p:nvPr/>
        </p:nvGrpSpPr>
        <p:grpSpPr>
          <a:xfrm>
            <a:off x="804342" y="5996359"/>
            <a:ext cx="1881910" cy="634901"/>
            <a:chOff x="899592" y="6034459"/>
            <a:chExt cx="1881910" cy="634901"/>
          </a:xfrm>
        </p:grpSpPr>
        <p:sp>
          <p:nvSpPr>
            <p:cNvPr id="111" name="110 Rectángulo"/>
            <p:cNvSpPr/>
            <p:nvPr/>
          </p:nvSpPr>
          <p:spPr>
            <a:xfrm>
              <a:off x="971601" y="6034459"/>
              <a:ext cx="1728192" cy="634901"/>
            </a:xfrm>
            <a:prstGeom prst="rect">
              <a:avLst/>
            </a:prstGeom>
            <a:noFill/>
            <a:ln w="63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sz="800"/>
            </a:p>
          </p:txBody>
        </p:sp>
        <p:sp>
          <p:nvSpPr>
            <p:cNvPr id="112" name="111 CuadroTexto"/>
            <p:cNvSpPr txBox="1"/>
            <p:nvPr/>
          </p:nvSpPr>
          <p:spPr>
            <a:xfrm>
              <a:off x="899592" y="6065854"/>
              <a:ext cx="188191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800" b="1" dirty="0" smtClean="0"/>
                <a:t>DIRECCION DE SEGURIDAD PUBLICA Y TRANSITO MUNICIPAL </a:t>
              </a:r>
            </a:p>
            <a:p>
              <a:pPr algn="ctr"/>
              <a:endParaRPr lang="es-MX" sz="800" dirty="0"/>
            </a:p>
            <a:p>
              <a:pPr algn="ctr"/>
              <a:r>
                <a:rPr lang="es-MX" sz="800" dirty="0" smtClean="0"/>
                <a:t>DAVID ISMAEL ACUÑA CASTILLO</a:t>
              </a:r>
              <a:endParaRPr lang="es-MX" sz="800" dirty="0"/>
            </a:p>
          </p:txBody>
        </p:sp>
      </p:grpSp>
      <p:cxnSp>
        <p:nvCxnSpPr>
          <p:cNvPr id="113" name="112 Conector recto"/>
          <p:cNvCxnSpPr/>
          <p:nvPr/>
        </p:nvCxnSpPr>
        <p:spPr>
          <a:xfrm rot="10800000">
            <a:off x="1743483" y="5743768"/>
            <a:ext cx="5922154" cy="0"/>
          </a:xfrm>
          <a:prstGeom prst="line">
            <a:avLst/>
          </a:prstGeom>
          <a:ln w="63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114 CuadroTexto"/>
          <p:cNvSpPr txBox="1"/>
          <p:nvPr/>
        </p:nvSpPr>
        <p:spPr>
          <a:xfrm>
            <a:off x="1043608" y="3356992"/>
            <a:ext cx="17281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8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CONTRALORÍA</a:t>
            </a:r>
            <a:endParaRPr lang="es-MX" sz="5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ctr"/>
            <a:r>
              <a:rPr lang="es-MX" sz="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LUIS CHAVEZ REYNOSO</a:t>
            </a:r>
          </a:p>
          <a:p>
            <a:pPr algn="ctr"/>
            <a:endParaRPr lang="es-MX" sz="800" b="1" dirty="0" smtClean="0"/>
          </a:p>
          <a:p>
            <a:pPr algn="ctr"/>
            <a:endParaRPr lang="es-MX" sz="800" dirty="0"/>
          </a:p>
        </p:txBody>
      </p:sp>
      <p:sp>
        <p:nvSpPr>
          <p:cNvPr id="116" name="115 Rectángulo"/>
          <p:cNvSpPr/>
          <p:nvPr/>
        </p:nvSpPr>
        <p:spPr>
          <a:xfrm>
            <a:off x="1115616" y="3366517"/>
            <a:ext cx="1656184" cy="345018"/>
          </a:xfrm>
          <a:prstGeom prst="rect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800"/>
          </a:p>
        </p:txBody>
      </p:sp>
      <p:sp>
        <p:nvSpPr>
          <p:cNvPr id="117" name="116 CuadroTexto"/>
          <p:cNvSpPr txBox="1"/>
          <p:nvPr/>
        </p:nvSpPr>
        <p:spPr>
          <a:xfrm>
            <a:off x="1266762" y="2996952"/>
            <a:ext cx="15092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800" b="1" dirty="0" smtClean="0"/>
              <a:t>CRONISTA MUNICIPAL</a:t>
            </a:r>
          </a:p>
          <a:p>
            <a:pPr algn="ctr"/>
            <a:r>
              <a:rPr lang="es-MX" sz="800" dirty="0" smtClean="0"/>
              <a:t>JUAN FÉLIX HERNÁNDEZ</a:t>
            </a:r>
            <a:endParaRPr lang="es-MX" sz="800" dirty="0"/>
          </a:p>
        </p:txBody>
      </p:sp>
      <p:cxnSp>
        <p:nvCxnSpPr>
          <p:cNvPr id="122" name="121 Conector recto"/>
          <p:cNvCxnSpPr/>
          <p:nvPr/>
        </p:nvCxnSpPr>
        <p:spPr>
          <a:xfrm rot="5400000">
            <a:off x="1608705" y="5877625"/>
            <a:ext cx="262446" cy="0"/>
          </a:xfrm>
          <a:prstGeom prst="line">
            <a:avLst/>
          </a:prstGeom>
          <a:ln w="63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8" name="127 Rectángulo"/>
          <p:cNvSpPr/>
          <p:nvPr/>
        </p:nvSpPr>
        <p:spPr>
          <a:xfrm>
            <a:off x="3036405" y="6031149"/>
            <a:ext cx="1576894" cy="521555"/>
          </a:xfrm>
          <a:prstGeom prst="rect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800"/>
          </a:p>
        </p:txBody>
      </p:sp>
      <p:sp>
        <p:nvSpPr>
          <p:cNvPr id="129" name="128 CuadroTexto"/>
          <p:cNvSpPr txBox="1"/>
          <p:nvPr/>
        </p:nvSpPr>
        <p:spPr>
          <a:xfrm>
            <a:off x="3018527" y="6021288"/>
            <a:ext cx="15875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800" b="1" dirty="0" smtClean="0"/>
              <a:t>DIRECCION DE TURISMO</a:t>
            </a:r>
            <a:r>
              <a:rPr lang="es-MX" sz="800" dirty="0" smtClean="0"/>
              <a:t> </a:t>
            </a:r>
          </a:p>
          <a:p>
            <a:pPr algn="ctr"/>
            <a:endParaRPr lang="es-MX" sz="800" dirty="0" smtClean="0"/>
          </a:p>
          <a:p>
            <a:pPr algn="ctr"/>
            <a:r>
              <a:rPr lang="es-MX" sz="800" dirty="0" smtClean="0"/>
              <a:t>ESTHER DEL REFUGIO LARRAGA GONZALEZ.</a:t>
            </a:r>
            <a:endParaRPr lang="es-MX" sz="800" dirty="0"/>
          </a:p>
        </p:txBody>
      </p:sp>
      <p:sp>
        <p:nvSpPr>
          <p:cNvPr id="131" name="130 Rectángulo"/>
          <p:cNvSpPr/>
          <p:nvPr/>
        </p:nvSpPr>
        <p:spPr>
          <a:xfrm>
            <a:off x="6483447" y="3861048"/>
            <a:ext cx="1653037" cy="360040"/>
          </a:xfrm>
          <a:prstGeom prst="rect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800"/>
          </a:p>
        </p:txBody>
      </p:sp>
      <p:sp>
        <p:nvSpPr>
          <p:cNvPr id="132" name="131 CuadroTexto"/>
          <p:cNvSpPr txBox="1"/>
          <p:nvPr/>
        </p:nvSpPr>
        <p:spPr>
          <a:xfrm>
            <a:off x="6338526" y="3866357"/>
            <a:ext cx="19083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800" b="1" dirty="0" smtClean="0"/>
              <a:t>JEFE DE PERSONAL</a:t>
            </a:r>
          </a:p>
          <a:p>
            <a:pPr algn="ctr"/>
            <a:r>
              <a:rPr lang="es-MX" sz="800" dirty="0" smtClean="0"/>
              <a:t>BONIFACIO  HERNANDEZ VICENTA</a:t>
            </a:r>
            <a:endParaRPr lang="es-MX" sz="800" dirty="0"/>
          </a:p>
        </p:txBody>
      </p:sp>
      <p:grpSp>
        <p:nvGrpSpPr>
          <p:cNvPr id="187" name="186 Grupo"/>
          <p:cNvGrpSpPr/>
          <p:nvPr/>
        </p:nvGrpSpPr>
        <p:grpSpPr>
          <a:xfrm>
            <a:off x="6440016" y="5212283"/>
            <a:ext cx="1552452" cy="461665"/>
            <a:chOff x="6691956" y="5085184"/>
            <a:chExt cx="1552452" cy="461665"/>
          </a:xfrm>
        </p:grpSpPr>
        <p:sp>
          <p:nvSpPr>
            <p:cNvPr id="133" name="132 Rectángulo"/>
            <p:cNvSpPr/>
            <p:nvPr/>
          </p:nvSpPr>
          <p:spPr>
            <a:xfrm>
              <a:off x="6732240" y="5109995"/>
              <a:ext cx="1447560" cy="407237"/>
            </a:xfrm>
            <a:prstGeom prst="rect">
              <a:avLst/>
            </a:prstGeom>
            <a:noFill/>
            <a:ln w="63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sz="800"/>
            </a:p>
          </p:txBody>
        </p:sp>
        <p:sp>
          <p:nvSpPr>
            <p:cNvPr id="135" name="134 CuadroTexto"/>
            <p:cNvSpPr txBox="1"/>
            <p:nvPr/>
          </p:nvSpPr>
          <p:spPr>
            <a:xfrm>
              <a:off x="6691956" y="5085184"/>
              <a:ext cx="155245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800" b="1" dirty="0" smtClean="0"/>
                <a:t>DIRECCIÓN DE ARCHIVO MPAL</a:t>
              </a:r>
            </a:p>
            <a:p>
              <a:pPr algn="ctr"/>
              <a:r>
                <a:rPr lang="es-MX" sz="800" dirty="0" smtClean="0"/>
                <a:t>JANNI LIZBETH CONTRERAS HERNANDEZ</a:t>
              </a:r>
              <a:endParaRPr lang="es-MX" sz="800" dirty="0"/>
            </a:p>
          </p:txBody>
        </p:sp>
      </p:grpSp>
      <p:cxnSp>
        <p:nvCxnSpPr>
          <p:cNvPr id="145" name="144 Conector recto"/>
          <p:cNvCxnSpPr/>
          <p:nvPr/>
        </p:nvCxnSpPr>
        <p:spPr>
          <a:xfrm rot="10800000">
            <a:off x="2760351" y="2806327"/>
            <a:ext cx="1548000" cy="0"/>
          </a:xfrm>
          <a:prstGeom prst="line">
            <a:avLst/>
          </a:prstGeom>
          <a:ln w="63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145 Conector recto"/>
          <p:cNvCxnSpPr/>
          <p:nvPr/>
        </p:nvCxnSpPr>
        <p:spPr>
          <a:xfrm rot="10800000">
            <a:off x="2718843" y="4548672"/>
            <a:ext cx="3754768" cy="0"/>
          </a:xfrm>
          <a:prstGeom prst="line">
            <a:avLst/>
          </a:prstGeom>
          <a:ln w="63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146 Conector recto"/>
          <p:cNvCxnSpPr/>
          <p:nvPr/>
        </p:nvCxnSpPr>
        <p:spPr>
          <a:xfrm rot="10800000">
            <a:off x="2719983" y="4970759"/>
            <a:ext cx="3754768" cy="0"/>
          </a:xfrm>
          <a:prstGeom prst="line">
            <a:avLst/>
          </a:prstGeom>
          <a:ln w="63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147 Conector recto"/>
          <p:cNvCxnSpPr/>
          <p:nvPr/>
        </p:nvCxnSpPr>
        <p:spPr>
          <a:xfrm rot="10800000">
            <a:off x="2721001" y="5474358"/>
            <a:ext cx="3754768" cy="0"/>
          </a:xfrm>
          <a:prstGeom prst="line">
            <a:avLst/>
          </a:prstGeom>
          <a:ln w="63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148 Conector recto"/>
          <p:cNvCxnSpPr/>
          <p:nvPr/>
        </p:nvCxnSpPr>
        <p:spPr>
          <a:xfrm rot="5400000">
            <a:off x="7535072" y="5877625"/>
            <a:ext cx="262446" cy="0"/>
          </a:xfrm>
          <a:prstGeom prst="line">
            <a:avLst/>
          </a:prstGeom>
          <a:ln w="63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149 Conector recto"/>
          <p:cNvCxnSpPr/>
          <p:nvPr/>
        </p:nvCxnSpPr>
        <p:spPr>
          <a:xfrm rot="5400000">
            <a:off x="3742037" y="5896531"/>
            <a:ext cx="262446" cy="0"/>
          </a:xfrm>
          <a:prstGeom prst="line">
            <a:avLst/>
          </a:prstGeom>
          <a:ln w="63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150 Conector recto"/>
          <p:cNvCxnSpPr/>
          <p:nvPr/>
        </p:nvCxnSpPr>
        <p:spPr>
          <a:xfrm rot="5400000">
            <a:off x="5825394" y="5877625"/>
            <a:ext cx="262446" cy="0"/>
          </a:xfrm>
          <a:prstGeom prst="line">
            <a:avLst/>
          </a:prstGeom>
          <a:ln w="63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6" name="195 Rectángulo"/>
          <p:cNvSpPr/>
          <p:nvPr/>
        </p:nvSpPr>
        <p:spPr>
          <a:xfrm>
            <a:off x="1026854" y="2070372"/>
            <a:ext cx="1744948" cy="324000"/>
          </a:xfrm>
          <a:prstGeom prst="rect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800"/>
          </a:p>
        </p:txBody>
      </p:sp>
      <p:cxnSp>
        <p:nvCxnSpPr>
          <p:cNvPr id="198" name="197 Conector recto"/>
          <p:cNvCxnSpPr/>
          <p:nvPr/>
        </p:nvCxnSpPr>
        <p:spPr>
          <a:xfrm rot="10800000">
            <a:off x="2788774" y="3116585"/>
            <a:ext cx="1512000" cy="0"/>
          </a:xfrm>
          <a:prstGeom prst="line">
            <a:avLst/>
          </a:prstGeom>
          <a:ln w="63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2" name="201 Forma"/>
          <p:cNvCxnSpPr>
            <a:endCxn id="107" idx="3"/>
          </p:cNvCxnSpPr>
          <p:nvPr/>
        </p:nvCxnSpPr>
        <p:spPr>
          <a:xfrm rot="10800000">
            <a:off x="2771802" y="1736323"/>
            <a:ext cx="1512179" cy="742856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2" name="211 Conector angular"/>
          <p:cNvCxnSpPr/>
          <p:nvPr/>
        </p:nvCxnSpPr>
        <p:spPr>
          <a:xfrm rot="10800000">
            <a:off x="2771802" y="2203797"/>
            <a:ext cx="1512167" cy="476548"/>
          </a:xfrm>
          <a:prstGeom prst="bentConnector3">
            <a:avLst>
              <a:gd name="adj1" fmla="val 88423"/>
            </a:avLst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0" name="219 Conector angular"/>
          <p:cNvCxnSpPr>
            <a:endCxn id="94" idx="3"/>
          </p:cNvCxnSpPr>
          <p:nvPr/>
        </p:nvCxnSpPr>
        <p:spPr>
          <a:xfrm rot="10800000">
            <a:off x="2735640" y="1371376"/>
            <a:ext cx="1548328" cy="977504"/>
          </a:xfrm>
          <a:prstGeom prst="bentConnector3">
            <a:avLst>
              <a:gd name="adj1" fmla="val 65585"/>
            </a:avLst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2" name="221 CuadroTexto"/>
          <p:cNvSpPr txBox="1"/>
          <p:nvPr/>
        </p:nvSpPr>
        <p:spPr>
          <a:xfrm>
            <a:off x="5220072" y="3563724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*</a:t>
            </a:r>
            <a:endParaRPr lang="es-MX" dirty="0"/>
          </a:p>
        </p:txBody>
      </p:sp>
      <p:cxnSp>
        <p:nvCxnSpPr>
          <p:cNvPr id="92" name="91 Conector angular"/>
          <p:cNvCxnSpPr/>
          <p:nvPr/>
        </p:nvCxnSpPr>
        <p:spPr>
          <a:xfrm rot="10800000" flipV="1">
            <a:off x="2771800" y="3284984"/>
            <a:ext cx="1512168" cy="236110"/>
          </a:xfrm>
          <a:prstGeom prst="bentConnector3">
            <a:avLst>
              <a:gd name="adj1" fmla="val 75825"/>
            </a:avLst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96 Rectángulo"/>
          <p:cNvSpPr/>
          <p:nvPr/>
        </p:nvSpPr>
        <p:spPr>
          <a:xfrm>
            <a:off x="6479087" y="4813068"/>
            <a:ext cx="1440000" cy="360040"/>
          </a:xfrm>
          <a:prstGeom prst="rect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800"/>
          </a:p>
        </p:txBody>
      </p:sp>
      <p:sp>
        <p:nvSpPr>
          <p:cNvPr id="99" name="98 CuadroTexto"/>
          <p:cNvSpPr txBox="1"/>
          <p:nvPr/>
        </p:nvSpPr>
        <p:spPr>
          <a:xfrm>
            <a:off x="6425158" y="4844777"/>
            <a:ext cx="15121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800" b="1" dirty="0" smtClean="0"/>
              <a:t>DIRECCIÓN DE COMERCIO </a:t>
            </a:r>
          </a:p>
          <a:p>
            <a:pPr algn="ctr"/>
            <a:r>
              <a:rPr lang="es-MX" sz="800" dirty="0" smtClean="0"/>
              <a:t>JUBILEO MENDOZA FLORES</a:t>
            </a:r>
          </a:p>
          <a:p>
            <a:pPr algn="ctr"/>
            <a:endParaRPr lang="es-MX" sz="800" dirty="0"/>
          </a:p>
        </p:txBody>
      </p:sp>
      <p:sp>
        <p:nvSpPr>
          <p:cNvPr id="93" name="8 CuadroTexto"/>
          <p:cNvSpPr txBox="1"/>
          <p:nvPr/>
        </p:nvSpPr>
        <p:spPr>
          <a:xfrm>
            <a:off x="5996581" y="3145730"/>
            <a:ext cx="1435634" cy="360040"/>
          </a:xfrm>
          <a:prstGeom prst="rect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8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UNIDAD DE TRANSPARENCIA</a:t>
            </a:r>
          </a:p>
          <a:p>
            <a:pPr algn="ctr"/>
            <a:r>
              <a:rPr lang="es-MX" sz="8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JAIME LARRAGA MARTINEZ</a:t>
            </a:r>
            <a:endParaRPr lang="es-MX" sz="8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cxnSp>
        <p:nvCxnSpPr>
          <p:cNvPr id="109" name="11 Conector recto"/>
          <p:cNvCxnSpPr/>
          <p:nvPr/>
        </p:nvCxnSpPr>
        <p:spPr>
          <a:xfrm>
            <a:off x="4283968" y="3279281"/>
            <a:ext cx="1712613" cy="0"/>
          </a:xfrm>
          <a:prstGeom prst="line">
            <a:avLst/>
          </a:prstGeom>
          <a:ln w="63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5" name="0 Imagen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471" y="377321"/>
            <a:ext cx="1433305" cy="710565"/>
          </a:xfrm>
          <a:prstGeom prst="rect">
            <a:avLst/>
          </a:prstGeom>
        </p:spPr>
      </p:pic>
      <p:sp>
        <p:nvSpPr>
          <p:cNvPr id="3" name="2 Rectángulo"/>
          <p:cNvSpPr/>
          <p:nvPr/>
        </p:nvSpPr>
        <p:spPr>
          <a:xfrm>
            <a:off x="683568" y="2055818"/>
            <a:ext cx="244827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s-MX" sz="800" b="1" dirty="0">
                <a:solidFill>
                  <a:prstClr val="black">
                    <a:lumMod val="85000"/>
                    <a:lumOff val="15000"/>
                  </a:prstClr>
                </a:solidFill>
              </a:rPr>
              <a:t>COORDINADOR DE DESARROLLO </a:t>
            </a:r>
            <a:r>
              <a:rPr lang="es-MX" sz="800" b="1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SOCIAL</a:t>
            </a:r>
            <a:endParaRPr lang="es-MX" sz="800" b="1" dirty="0">
              <a:solidFill>
                <a:prstClr val="black">
                  <a:lumMod val="85000"/>
                  <a:lumOff val="15000"/>
                </a:prstClr>
              </a:solidFill>
            </a:endParaRPr>
          </a:p>
          <a:p>
            <a:pPr lvl="0" algn="ctr"/>
            <a:r>
              <a:rPr lang="es-MX" sz="800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SUSANA </a:t>
            </a:r>
            <a:r>
              <a:rPr lang="es-MX" sz="800" dirty="0">
                <a:solidFill>
                  <a:prstClr val="black">
                    <a:lumMod val="85000"/>
                    <a:lumOff val="15000"/>
                  </a:prstClr>
                </a:solidFill>
              </a:rPr>
              <a:t>MANCILLA HERNANDEZ</a:t>
            </a:r>
          </a:p>
        </p:txBody>
      </p:sp>
      <p:sp>
        <p:nvSpPr>
          <p:cNvPr id="114" name="113 Rectángulo"/>
          <p:cNvSpPr/>
          <p:nvPr/>
        </p:nvSpPr>
        <p:spPr>
          <a:xfrm>
            <a:off x="1115616" y="2492896"/>
            <a:ext cx="1656185" cy="432048"/>
          </a:xfrm>
          <a:prstGeom prst="rect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800"/>
          </a:p>
        </p:txBody>
      </p:sp>
      <p:sp>
        <p:nvSpPr>
          <p:cNvPr id="118" name="117 Rectángulo"/>
          <p:cNvSpPr/>
          <p:nvPr/>
        </p:nvSpPr>
        <p:spPr>
          <a:xfrm>
            <a:off x="1115616" y="2996952"/>
            <a:ext cx="1656185" cy="297557"/>
          </a:xfrm>
          <a:prstGeom prst="rect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800"/>
          </a:p>
        </p:txBody>
      </p:sp>
      <p:sp>
        <p:nvSpPr>
          <p:cNvPr id="119" name="118 CuadroTexto"/>
          <p:cNvSpPr txBox="1"/>
          <p:nvPr/>
        </p:nvSpPr>
        <p:spPr>
          <a:xfrm>
            <a:off x="1187624" y="1628800"/>
            <a:ext cx="15092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800" b="1" dirty="0" smtClean="0"/>
              <a:t>TESORERIA</a:t>
            </a:r>
          </a:p>
          <a:p>
            <a:pPr algn="ctr"/>
            <a:r>
              <a:rPr lang="es-MX" sz="800" dirty="0" smtClean="0"/>
              <a:t>LINA ORALIA SANCHEZ CRUZ</a:t>
            </a:r>
          </a:p>
        </p:txBody>
      </p:sp>
      <p:sp>
        <p:nvSpPr>
          <p:cNvPr id="120" name="119 CuadroTexto"/>
          <p:cNvSpPr txBox="1"/>
          <p:nvPr/>
        </p:nvSpPr>
        <p:spPr>
          <a:xfrm>
            <a:off x="1187624" y="2492896"/>
            <a:ext cx="15092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800" b="1" dirty="0" smtClean="0"/>
              <a:t>DIRECCION DE ASUNTOS INDIGENAS</a:t>
            </a:r>
          </a:p>
        </p:txBody>
      </p:sp>
      <p:sp>
        <p:nvSpPr>
          <p:cNvPr id="101" name="100 CuadroTexto"/>
          <p:cNvSpPr txBox="1"/>
          <p:nvPr/>
        </p:nvSpPr>
        <p:spPr>
          <a:xfrm>
            <a:off x="5220072" y="6016074"/>
            <a:ext cx="163099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800" b="1" dirty="0" smtClean="0"/>
              <a:t>DIRECCION </a:t>
            </a:r>
            <a:r>
              <a:rPr lang="es-MX" sz="800" b="1" dirty="0" smtClean="0"/>
              <a:t>DE CULTURA, </a:t>
            </a:r>
            <a:r>
              <a:rPr lang="es-MX" sz="800" b="1" dirty="0" smtClean="0"/>
              <a:t>ACCION CIVICA </a:t>
            </a:r>
            <a:r>
              <a:rPr lang="es-MX" sz="800" b="1" dirty="0" smtClean="0"/>
              <a:t>, EDUCACION Y COMUNICACIÓN SOCIAL.</a:t>
            </a:r>
          </a:p>
          <a:p>
            <a:pPr algn="ctr"/>
            <a:endParaRPr lang="es-MX" sz="800" dirty="0"/>
          </a:p>
          <a:p>
            <a:pPr algn="ctr"/>
            <a:r>
              <a:rPr lang="es-MX" sz="800" dirty="0"/>
              <a:t>EDY MARTIN GABIÑA ORTEGA </a:t>
            </a:r>
          </a:p>
          <a:p>
            <a:pPr algn="ctr"/>
            <a:endParaRPr lang="es-MX" sz="800" b="1" dirty="0" smtClean="0"/>
          </a:p>
          <a:p>
            <a:pPr algn="ctr"/>
            <a:endParaRPr lang="es-MX" sz="800" dirty="0"/>
          </a:p>
        </p:txBody>
      </p:sp>
      <p:sp>
        <p:nvSpPr>
          <p:cNvPr id="106" name="105 Rectángulo"/>
          <p:cNvSpPr/>
          <p:nvPr/>
        </p:nvSpPr>
        <p:spPr>
          <a:xfrm>
            <a:off x="1079248" y="4844776"/>
            <a:ext cx="1656184" cy="402271"/>
          </a:xfrm>
          <a:prstGeom prst="rect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800"/>
          </a:p>
        </p:txBody>
      </p:sp>
      <p:sp>
        <p:nvSpPr>
          <p:cNvPr id="121" name="120 Rectángulo"/>
          <p:cNvSpPr/>
          <p:nvPr/>
        </p:nvSpPr>
        <p:spPr>
          <a:xfrm>
            <a:off x="1026853" y="4840147"/>
            <a:ext cx="171069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800" b="1" dirty="0"/>
              <a:t>OFICIALÍA DEL  REGISTRO CIVIL</a:t>
            </a:r>
          </a:p>
          <a:p>
            <a:pPr algn="ctr"/>
            <a:r>
              <a:rPr lang="es-MX" sz="800" dirty="0"/>
              <a:t>ALBA CECILIA OYARVIDE ZAPUCHE </a:t>
            </a:r>
            <a:endParaRPr lang="es-MX" sz="800" dirty="0"/>
          </a:p>
        </p:txBody>
      </p:sp>
      <p:sp>
        <p:nvSpPr>
          <p:cNvPr id="123" name="122 Rectángulo"/>
          <p:cNvSpPr/>
          <p:nvPr/>
        </p:nvSpPr>
        <p:spPr>
          <a:xfrm>
            <a:off x="1048940" y="4334020"/>
            <a:ext cx="1656185" cy="432048"/>
          </a:xfrm>
          <a:prstGeom prst="rect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800"/>
          </a:p>
        </p:txBody>
      </p:sp>
      <p:sp>
        <p:nvSpPr>
          <p:cNvPr id="124" name="123 CuadroTexto"/>
          <p:cNvSpPr txBox="1"/>
          <p:nvPr/>
        </p:nvSpPr>
        <p:spPr>
          <a:xfrm>
            <a:off x="1284357" y="4365104"/>
            <a:ext cx="1343427" cy="46166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800" b="1" dirty="0" smtClean="0"/>
              <a:t>DIRECCIÓN DE SERVICIOS MUNICIPALES</a:t>
            </a:r>
          </a:p>
          <a:p>
            <a:pPr algn="ctr"/>
            <a:r>
              <a:rPr lang="es-MX" sz="800" dirty="0" smtClean="0"/>
              <a:t>CENOBIO  CRUZ FLORES</a:t>
            </a:r>
            <a:endParaRPr lang="es-MX" sz="800" dirty="0"/>
          </a:p>
        </p:txBody>
      </p:sp>
      <p:sp>
        <p:nvSpPr>
          <p:cNvPr id="125" name="124 Rectángulo"/>
          <p:cNvSpPr/>
          <p:nvPr/>
        </p:nvSpPr>
        <p:spPr>
          <a:xfrm>
            <a:off x="1043608" y="3806173"/>
            <a:ext cx="1656185" cy="432048"/>
          </a:xfrm>
          <a:prstGeom prst="rect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800"/>
          </a:p>
        </p:txBody>
      </p:sp>
      <p:sp>
        <p:nvSpPr>
          <p:cNvPr id="142" name="141 CuadroTexto"/>
          <p:cNvSpPr txBox="1"/>
          <p:nvPr/>
        </p:nvSpPr>
        <p:spPr>
          <a:xfrm>
            <a:off x="1137662" y="3852920"/>
            <a:ext cx="15092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800" b="1" dirty="0" smtClean="0"/>
              <a:t>DIRECCION JURIDICA</a:t>
            </a:r>
            <a:endParaRPr lang="es-MX" sz="800" b="1" dirty="0" smtClean="0"/>
          </a:p>
          <a:p>
            <a:pPr algn="ctr"/>
            <a:r>
              <a:rPr lang="es-MX" sz="800" dirty="0" smtClean="0"/>
              <a:t>BENJAMIN BARBOSA MEDINA</a:t>
            </a:r>
            <a:endParaRPr lang="es-MX" sz="800" dirty="0"/>
          </a:p>
        </p:txBody>
      </p:sp>
      <p:sp>
        <p:nvSpPr>
          <p:cNvPr id="144" name="143 Rectángulo"/>
          <p:cNvSpPr/>
          <p:nvPr/>
        </p:nvSpPr>
        <p:spPr>
          <a:xfrm>
            <a:off x="1064815" y="5305400"/>
            <a:ext cx="1656185" cy="338931"/>
          </a:xfrm>
          <a:prstGeom prst="rect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800"/>
          </a:p>
        </p:txBody>
      </p:sp>
      <p:sp>
        <p:nvSpPr>
          <p:cNvPr id="152" name="151 Rectángulo"/>
          <p:cNvSpPr/>
          <p:nvPr/>
        </p:nvSpPr>
        <p:spPr>
          <a:xfrm>
            <a:off x="1122472" y="5336365"/>
            <a:ext cx="15743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/>
              <a:t>PROTECCIÓN CIVIL</a:t>
            </a:r>
          </a:p>
          <a:p>
            <a:pPr algn="ctr"/>
            <a:r>
              <a:rPr lang="es-MX" sz="700" dirty="0"/>
              <a:t>GUADALUPE DOMÍNGUEZ RAMOS</a:t>
            </a:r>
            <a:endParaRPr lang="es-MX" sz="700" dirty="0"/>
          </a:p>
        </p:txBody>
      </p:sp>
      <p:sp>
        <p:nvSpPr>
          <p:cNvPr id="153" name="152 Rectángulo"/>
          <p:cNvSpPr/>
          <p:nvPr/>
        </p:nvSpPr>
        <p:spPr>
          <a:xfrm>
            <a:off x="6851063" y="6185008"/>
            <a:ext cx="175486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800" b="1" dirty="0"/>
              <a:t>DIRECCION DE ECOLOGIA </a:t>
            </a:r>
            <a:endParaRPr lang="es-MX" sz="800" dirty="0"/>
          </a:p>
          <a:p>
            <a:pPr algn="ctr"/>
            <a:r>
              <a:rPr lang="es-MX" sz="800" dirty="0"/>
              <a:t>GILBERTO DE JESUS NAVA LARRAGA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92 Rectángulo"/>
          <p:cNvSpPr/>
          <p:nvPr/>
        </p:nvSpPr>
        <p:spPr>
          <a:xfrm>
            <a:off x="6012160" y="2394303"/>
            <a:ext cx="1177736" cy="827561"/>
          </a:xfrm>
          <a:prstGeom prst="rect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800"/>
          </a:p>
        </p:txBody>
      </p:sp>
      <p:sp>
        <p:nvSpPr>
          <p:cNvPr id="96" name="95 Rectángulo"/>
          <p:cNvSpPr/>
          <p:nvPr/>
        </p:nvSpPr>
        <p:spPr>
          <a:xfrm>
            <a:off x="7353280" y="2401433"/>
            <a:ext cx="1242080" cy="577935"/>
          </a:xfrm>
          <a:prstGeom prst="rect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800"/>
          </a:p>
        </p:txBody>
      </p:sp>
      <p:cxnSp>
        <p:nvCxnSpPr>
          <p:cNvPr id="98" name="97 Conector recto"/>
          <p:cNvCxnSpPr/>
          <p:nvPr/>
        </p:nvCxnSpPr>
        <p:spPr>
          <a:xfrm rot="5400000">
            <a:off x="4318255" y="1224004"/>
            <a:ext cx="75600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104 CuadroTexto"/>
          <p:cNvSpPr txBox="1"/>
          <p:nvPr/>
        </p:nvSpPr>
        <p:spPr>
          <a:xfrm>
            <a:off x="7389057" y="2422338"/>
            <a:ext cx="12314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800" b="1" dirty="0" smtClean="0"/>
              <a:t>REPRESENTANTE  DE INAPAM </a:t>
            </a:r>
          </a:p>
          <a:p>
            <a:pPr algn="ctr"/>
            <a:r>
              <a:rPr lang="es-MX" sz="800" dirty="0" smtClean="0"/>
              <a:t>SERGIO RECENDIZ HERNANDEZ</a:t>
            </a:r>
          </a:p>
          <a:p>
            <a:pPr algn="ctr"/>
            <a:endParaRPr lang="es-MX" sz="800" dirty="0"/>
          </a:p>
        </p:txBody>
      </p:sp>
      <p:sp>
        <p:nvSpPr>
          <p:cNvPr id="109" name="108 Rectángulo"/>
          <p:cNvSpPr/>
          <p:nvPr/>
        </p:nvSpPr>
        <p:spPr>
          <a:xfrm>
            <a:off x="5973620" y="2412844"/>
            <a:ext cx="119066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800" b="1" dirty="0" smtClean="0"/>
              <a:t>UNIDAD INVESTIGADORA Y SUSTANCIADORA</a:t>
            </a:r>
          </a:p>
          <a:p>
            <a:pPr algn="ctr"/>
            <a:endParaRPr lang="es-MX" sz="800" b="1" dirty="0" smtClean="0"/>
          </a:p>
          <a:p>
            <a:pPr algn="ctr"/>
            <a:r>
              <a:rPr lang="es-MX" sz="800" dirty="0" smtClean="0"/>
              <a:t>ANGEL MANUEL HERNANDEZ RAMIREZ</a:t>
            </a:r>
          </a:p>
          <a:p>
            <a:pPr algn="ctr"/>
            <a:endParaRPr lang="es-MX" sz="800" dirty="0"/>
          </a:p>
        </p:txBody>
      </p:sp>
      <p:cxnSp>
        <p:nvCxnSpPr>
          <p:cNvPr id="113" name="112 Conector recto"/>
          <p:cNvCxnSpPr/>
          <p:nvPr/>
        </p:nvCxnSpPr>
        <p:spPr>
          <a:xfrm flipH="1">
            <a:off x="1247318" y="1602004"/>
            <a:ext cx="6727002" cy="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148 Conector recto"/>
          <p:cNvCxnSpPr/>
          <p:nvPr/>
        </p:nvCxnSpPr>
        <p:spPr>
          <a:xfrm>
            <a:off x="7956376" y="1602005"/>
            <a:ext cx="0" cy="802627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149 Conector recto"/>
          <p:cNvCxnSpPr>
            <a:endCxn id="173" idx="0"/>
          </p:cNvCxnSpPr>
          <p:nvPr/>
        </p:nvCxnSpPr>
        <p:spPr>
          <a:xfrm>
            <a:off x="2555776" y="1608543"/>
            <a:ext cx="0" cy="78722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150 Conector recto"/>
          <p:cNvCxnSpPr>
            <a:endCxn id="102" idx="0"/>
          </p:cNvCxnSpPr>
          <p:nvPr/>
        </p:nvCxnSpPr>
        <p:spPr>
          <a:xfrm>
            <a:off x="3889988" y="1613495"/>
            <a:ext cx="0" cy="78109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153 Conector recto"/>
          <p:cNvCxnSpPr/>
          <p:nvPr/>
        </p:nvCxnSpPr>
        <p:spPr>
          <a:xfrm>
            <a:off x="1248940" y="1592697"/>
            <a:ext cx="0" cy="81888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6" name="155 Rectángulo"/>
          <p:cNvSpPr/>
          <p:nvPr/>
        </p:nvSpPr>
        <p:spPr>
          <a:xfrm>
            <a:off x="636872" y="2401132"/>
            <a:ext cx="1224136" cy="706538"/>
          </a:xfrm>
          <a:prstGeom prst="rect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800"/>
          </a:p>
        </p:txBody>
      </p:sp>
      <p:sp>
        <p:nvSpPr>
          <p:cNvPr id="157" name="156 CuadroTexto"/>
          <p:cNvSpPr txBox="1"/>
          <p:nvPr/>
        </p:nvSpPr>
        <p:spPr>
          <a:xfrm>
            <a:off x="614988" y="2428395"/>
            <a:ext cx="12241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800" b="1" dirty="0" smtClean="0"/>
              <a:t>DIRECCIÓN DE DESARROLLO RURAL Y SUSTENTABLE</a:t>
            </a:r>
          </a:p>
          <a:p>
            <a:pPr algn="ctr"/>
            <a:endParaRPr lang="es-MX" sz="800" dirty="0" smtClean="0"/>
          </a:p>
          <a:p>
            <a:pPr algn="ctr"/>
            <a:r>
              <a:rPr lang="es-MX" sz="800" dirty="0" smtClean="0"/>
              <a:t>JOSE SANTOS NABOR</a:t>
            </a:r>
          </a:p>
          <a:p>
            <a:pPr algn="ctr"/>
            <a:endParaRPr lang="es-MX" sz="800" dirty="0" smtClean="0"/>
          </a:p>
        </p:txBody>
      </p:sp>
      <p:grpSp>
        <p:nvGrpSpPr>
          <p:cNvPr id="189" name="188 Grupo"/>
          <p:cNvGrpSpPr/>
          <p:nvPr/>
        </p:nvGrpSpPr>
        <p:grpSpPr>
          <a:xfrm>
            <a:off x="2000451" y="2395765"/>
            <a:ext cx="1110650" cy="889766"/>
            <a:chOff x="4181430" y="3350820"/>
            <a:chExt cx="1110650" cy="619314"/>
          </a:xfrm>
        </p:grpSpPr>
        <p:sp>
          <p:nvSpPr>
            <p:cNvPr id="173" name="172 Rectángulo"/>
            <p:cNvSpPr/>
            <p:nvPr/>
          </p:nvSpPr>
          <p:spPr>
            <a:xfrm>
              <a:off x="4181430" y="3350820"/>
              <a:ext cx="1110650" cy="582236"/>
            </a:xfrm>
            <a:prstGeom prst="rect">
              <a:avLst/>
            </a:prstGeom>
            <a:noFill/>
            <a:ln w="63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sz="800"/>
            </a:p>
          </p:txBody>
        </p:sp>
        <p:sp>
          <p:nvSpPr>
            <p:cNvPr id="174" name="173 CuadroTexto"/>
            <p:cNvSpPr txBox="1"/>
            <p:nvPr/>
          </p:nvSpPr>
          <p:spPr>
            <a:xfrm>
              <a:off x="4211960" y="3356992"/>
              <a:ext cx="1080120" cy="6131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800" b="1" dirty="0" smtClean="0"/>
                <a:t>INSTANCIA MUNICIPAL DE LA MUJER </a:t>
              </a:r>
            </a:p>
            <a:p>
              <a:pPr algn="ctr"/>
              <a:endParaRPr lang="es-MX" sz="800" b="1" dirty="0" smtClean="0"/>
            </a:p>
            <a:p>
              <a:pPr algn="ctr"/>
              <a:r>
                <a:rPr lang="es-MX" sz="800" dirty="0" smtClean="0"/>
                <a:t>ROSALBA RODRIGUEZ CRUZ</a:t>
              </a:r>
              <a:r>
                <a:rPr lang="es-MX" sz="800" b="1" dirty="0" smtClean="0"/>
                <a:t> </a:t>
              </a:r>
            </a:p>
            <a:p>
              <a:pPr algn="ctr"/>
              <a:endParaRPr lang="es-MX" sz="800" b="1" dirty="0"/>
            </a:p>
            <a:p>
              <a:pPr algn="ctr"/>
              <a:endParaRPr lang="es-MX" sz="800" b="1" dirty="0" smtClean="0"/>
            </a:p>
          </p:txBody>
        </p:sp>
      </p:grpSp>
      <p:sp>
        <p:nvSpPr>
          <p:cNvPr id="125" name="124 CuadroTexto"/>
          <p:cNvSpPr txBox="1"/>
          <p:nvPr/>
        </p:nvSpPr>
        <p:spPr>
          <a:xfrm>
            <a:off x="3712096" y="476672"/>
            <a:ext cx="1944216" cy="36933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SECRETARÍA GENERAL </a:t>
            </a:r>
            <a:endParaRPr lang="es-MX" sz="9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/>
            <a:r>
              <a:rPr lang="es-MX" sz="9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JOSE IGNACIO GOMEZ GARCIA</a:t>
            </a:r>
            <a:endParaRPr lang="es-MX" sz="9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cxnSp>
        <p:nvCxnSpPr>
          <p:cNvPr id="142" name="141 Conector recto"/>
          <p:cNvCxnSpPr/>
          <p:nvPr/>
        </p:nvCxnSpPr>
        <p:spPr>
          <a:xfrm flipH="1">
            <a:off x="5292078" y="1635276"/>
            <a:ext cx="2" cy="773714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101 Rectángulo"/>
          <p:cNvSpPr/>
          <p:nvPr/>
        </p:nvSpPr>
        <p:spPr>
          <a:xfrm>
            <a:off x="3238466" y="2394593"/>
            <a:ext cx="1303044" cy="549322"/>
          </a:xfrm>
          <a:prstGeom prst="rect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800"/>
          </a:p>
        </p:txBody>
      </p:sp>
      <p:sp>
        <p:nvSpPr>
          <p:cNvPr id="108" name="107 Rectángulo"/>
          <p:cNvSpPr/>
          <p:nvPr/>
        </p:nvSpPr>
        <p:spPr>
          <a:xfrm>
            <a:off x="3226139" y="2394593"/>
            <a:ext cx="125846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800" b="1" dirty="0" smtClean="0"/>
              <a:t>JUNTA MUNICIPAL DE RECLUTAMIENTO</a:t>
            </a:r>
          </a:p>
          <a:p>
            <a:pPr algn="ctr"/>
            <a:r>
              <a:rPr lang="es-MX" sz="800" dirty="0" smtClean="0"/>
              <a:t>LEIDY FABIOLA VILLASANA FERNANDEZ </a:t>
            </a:r>
            <a:endParaRPr lang="es-MX" sz="800" dirty="0"/>
          </a:p>
        </p:txBody>
      </p:sp>
      <p:sp>
        <p:nvSpPr>
          <p:cNvPr id="118" name="117 Rectángulo"/>
          <p:cNvSpPr/>
          <p:nvPr/>
        </p:nvSpPr>
        <p:spPr>
          <a:xfrm>
            <a:off x="4648580" y="2401132"/>
            <a:ext cx="1201631" cy="729092"/>
          </a:xfrm>
          <a:prstGeom prst="rect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800"/>
          </a:p>
        </p:txBody>
      </p:sp>
      <p:sp>
        <p:nvSpPr>
          <p:cNvPr id="119" name="118 CuadroTexto"/>
          <p:cNvSpPr txBox="1"/>
          <p:nvPr/>
        </p:nvSpPr>
        <p:spPr>
          <a:xfrm>
            <a:off x="4657159" y="2401132"/>
            <a:ext cx="11902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800" b="1" dirty="0" smtClean="0"/>
              <a:t>DIRECCIÓN DE  DEPORTE</a:t>
            </a:r>
          </a:p>
          <a:p>
            <a:pPr algn="ctr"/>
            <a:endParaRPr lang="es-MX" sz="800" b="1" dirty="0" smtClean="0"/>
          </a:p>
          <a:p>
            <a:pPr algn="ctr"/>
            <a:r>
              <a:rPr lang="es-MX" sz="800" dirty="0" smtClean="0"/>
              <a:t>CESAR GOMEZ SALVADOR </a:t>
            </a:r>
            <a:endParaRPr lang="es-MX" sz="800" dirty="0"/>
          </a:p>
        </p:txBody>
      </p:sp>
      <p:sp>
        <p:nvSpPr>
          <p:cNvPr id="252" name="251 CuadroTexto"/>
          <p:cNvSpPr txBox="1"/>
          <p:nvPr/>
        </p:nvSpPr>
        <p:spPr>
          <a:xfrm>
            <a:off x="5691361" y="590972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*</a:t>
            </a:r>
            <a:endParaRPr lang="es-MX" dirty="0"/>
          </a:p>
        </p:txBody>
      </p:sp>
      <p:pic>
        <p:nvPicPr>
          <p:cNvPr id="57" name="0 Imagen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471" y="377321"/>
            <a:ext cx="1433305" cy="710565"/>
          </a:xfrm>
          <a:prstGeom prst="rect">
            <a:avLst/>
          </a:prstGeom>
        </p:spPr>
      </p:pic>
      <p:cxnSp>
        <p:nvCxnSpPr>
          <p:cNvPr id="56" name="55 Conector recto"/>
          <p:cNvCxnSpPr>
            <a:endCxn id="93" idx="0"/>
          </p:cNvCxnSpPr>
          <p:nvPr/>
        </p:nvCxnSpPr>
        <p:spPr>
          <a:xfrm>
            <a:off x="6597986" y="1620879"/>
            <a:ext cx="3042" cy="773424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969</TotalTime>
  <Words>320</Words>
  <Application>Microsoft Office PowerPoint</Application>
  <PresentationFormat>Presentación en pantalla (4:3)</PresentationFormat>
  <Paragraphs>83</Paragraphs>
  <Slides>2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Presentación de PowerPoint</vt:lpstr>
      <vt:lpstr>Presentación de PowerPoint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Fedora</dc:creator>
  <cp:lastModifiedBy>HP</cp:lastModifiedBy>
  <cp:revision>121</cp:revision>
  <cp:lastPrinted>2021-10-28T16:27:49Z</cp:lastPrinted>
  <dcterms:created xsi:type="dcterms:W3CDTF">2015-09-30T02:50:49Z</dcterms:created>
  <dcterms:modified xsi:type="dcterms:W3CDTF">2022-01-28T20:35:32Z</dcterms:modified>
</cp:coreProperties>
</file>