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8584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11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425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1122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79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7761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95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130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520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113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208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0A435-28AB-4273-ADE9-8277AAC326CD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2704B-86A4-4E2E-8392-6DDA04AFC3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845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402" name="55 Conector recto"/>
          <p:cNvCxnSpPr>
            <a:cxnSpLocks noChangeShapeType="1"/>
          </p:cNvCxnSpPr>
          <p:nvPr/>
        </p:nvCxnSpPr>
        <p:spPr bwMode="auto">
          <a:xfrm flipV="1">
            <a:off x="4789885" y="4662488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403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1004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404" name="55 Conector recto"/>
          <p:cNvCxnSpPr>
            <a:cxnSpLocks noChangeShapeType="1"/>
          </p:cNvCxnSpPr>
          <p:nvPr/>
        </p:nvCxnSpPr>
        <p:spPr bwMode="auto">
          <a:xfrm>
            <a:off x="5370910" y="2701529"/>
            <a:ext cx="0" cy="4000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05" name="Line 52"/>
          <p:cNvSpPr>
            <a:spLocks noChangeShapeType="1"/>
          </p:cNvSpPr>
          <p:nvPr/>
        </p:nvSpPr>
        <p:spPr bwMode="auto">
          <a:xfrm>
            <a:off x="6099572" y="2414588"/>
            <a:ext cx="7524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cxnSp>
        <p:nvCxnSpPr>
          <p:cNvPr id="102406" name="55 Conector recto"/>
          <p:cNvCxnSpPr>
            <a:cxnSpLocks noChangeShapeType="1"/>
          </p:cNvCxnSpPr>
          <p:nvPr/>
        </p:nvCxnSpPr>
        <p:spPr bwMode="auto">
          <a:xfrm>
            <a:off x="6757988" y="2701528"/>
            <a:ext cx="0" cy="47982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07" name="55 Conector recto"/>
          <p:cNvCxnSpPr>
            <a:cxnSpLocks noChangeShapeType="1"/>
          </p:cNvCxnSpPr>
          <p:nvPr/>
        </p:nvCxnSpPr>
        <p:spPr bwMode="auto">
          <a:xfrm>
            <a:off x="4070748" y="2699148"/>
            <a:ext cx="2381" cy="168235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08" name="55 Conector recto"/>
          <p:cNvCxnSpPr>
            <a:cxnSpLocks noChangeShapeType="1"/>
          </p:cNvCxnSpPr>
          <p:nvPr/>
        </p:nvCxnSpPr>
        <p:spPr bwMode="auto">
          <a:xfrm>
            <a:off x="6094810" y="1207294"/>
            <a:ext cx="0" cy="149185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09" name="Line 52"/>
          <p:cNvSpPr>
            <a:spLocks noChangeShapeType="1"/>
          </p:cNvSpPr>
          <p:nvPr/>
        </p:nvSpPr>
        <p:spPr bwMode="auto">
          <a:xfrm>
            <a:off x="4073129" y="2699147"/>
            <a:ext cx="389691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2410" name="Rectangle 12"/>
          <p:cNvSpPr>
            <a:spLocks noChangeArrowheads="1"/>
          </p:cNvSpPr>
          <p:nvPr/>
        </p:nvSpPr>
        <p:spPr bwMode="auto">
          <a:xfrm>
            <a:off x="5499497" y="1193007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49162" name="Rectangle 42"/>
          <p:cNvSpPr>
            <a:spLocks noChangeArrowheads="1"/>
          </p:cNvSpPr>
          <p:nvPr/>
        </p:nvSpPr>
        <p:spPr bwMode="auto">
          <a:xfrm>
            <a:off x="5517356" y="1302544"/>
            <a:ext cx="115728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525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Rectoría</a:t>
            </a:r>
            <a:endParaRPr lang="es-MX" altLang="es-MX" sz="525" dirty="0">
              <a:solidFill>
                <a:schemeClr val="bg1">
                  <a:lumMod val="50000"/>
                </a:schemeClr>
              </a:solidFill>
              <a:latin typeface="Literata" pitchFamily="2" charset="0"/>
            </a:endParaRPr>
          </a:p>
        </p:txBody>
      </p:sp>
      <p:sp>
        <p:nvSpPr>
          <p:cNvPr id="102412" name="48 Rectángulo"/>
          <p:cNvSpPr>
            <a:spLocks noChangeArrowheads="1"/>
          </p:cNvSpPr>
          <p:nvPr/>
        </p:nvSpPr>
        <p:spPr bwMode="auto">
          <a:xfrm>
            <a:off x="6643688" y="5835254"/>
            <a:ext cx="19228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450" b="1" i="1" u="sng" dirty="0">
                <a:latin typeface="Literata" pitchFamily="2" charset="0"/>
              </a:rPr>
              <a:t>C.P. Sofía Torres Guerrero </a:t>
            </a:r>
            <a:r>
              <a:rPr lang="es-MX" altLang="es-MX" sz="450" b="1" i="1" dirty="0">
                <a:latin typeface="Literata" pitchFamily="2" charset="0"/>
              </a:rPr>
              <a:t>encargada de la </a:t>
            </a:r>
            <a:r>
              <a:rPr lang="es-ES_tradnl" altLang="es-MX" sz="450" i="1" dirty="0">
                <a:latin typeface="Literata" pitchFamily="2" charset="0"/>
              </a:rPr>
              <a:t>Subdirección Administrativa  de la </a:t>
            </a:r>
            <a:r>
              <a:rPr lang="es-ES_tradnl" altLang="es-MX" sz="450" b="1" i="1" u="sng" dirty="0">
                <a:latin typeface="Literata" pitchFamily="2" charset="0"/>
              </a:rPr>
              <a:t>Universidad Intercultural de San Luis Potosí</a:t>
            </a:r>
            <a:r>
              <a:rPr lang="es-ES_tradnl" altLang="es-MX" sz="450" dirty="0">
                <a:latin typeface="Literata" pitchFamily="2" charset="0"/>
              </a:rPr>
              <a:t>, </a:t>
            </a:r>
            <a:r>
              <a:rPr lang="es-ES_tradnl" altLang="es-MX" sz="450" b="1" dirty="0">
                <a:latin typeface="Literata" pitchFamily="2" charset="0"/>
              </a:rPr>
              <a:t>Certifica </a:t>
            </a:r>
            <a:r>
              <a:rPr lang="es-ES_tradnl" altLang="es-MX" sz="450" dirty="0">
                <a:latin typeface="Literata" pitchFamily="2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 smtClean="0">
                <a:latin typeface="Literata" pitchFamily="2" charset="0"/>
              </a:rPr>
              <a:t>diciembre </a:t>
            </a:r>
            <a:r>
              <a:rPr lang="es-ES_tradnl" altLang="es-MX" sz="450" b="1" i="1" u="sng" dirty="0">
                <a:latin typeface="Literata" pitchFamily="2" charset="0"/>
              </a:rPr>
              <a:t>del año 2023.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_tradnl" altLang="es-MX" sz="450" b="1" i="1" dirty="0">
                <a:latin typeface="Literata" pitchFamily="2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102413" name="47 CuadroTexto"/>
          <p:cNvSpPr txBox="1">
            <a:spLocks noChangeArrowheads="1"/>
          </p:cNvSpPr>
          <p:nvPr/>
        </p:nvSpPr>
        <p:spPr bwMode="auto">
          <a:xfrm>
            <a:off x="4493419" y="6165056"/>
            <a:ext cx="1771650" cy="49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01 Puesto de Confianza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08 Contrato por tiempo indeterminado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01 Contrato por Tiempo indeterminado acéfalo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dirty="0">
                <a:latin typeface="Literata" pitchFamily="2" charset="0"/>
              </a:rPr>
              <a:t>02 Contrato por tiempo determinado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b="1" i="1" dirty="0">
                <a:latin typeface="Literata" pitchFamily="2" charset="0"/>
              </a:rPr>
              <a:t>Total: 12</a:t>
            </a:r>
            <a:endParaRPr lang="es-ES" altLang="es-MX" sz="525" b="1" i="1" dirty="0">
              <a:latin typeface="Literata" pitchFamily="2" charset="0"/>
            </a:endParaRPr>
          </a:p>
        </p:txBody>
      </p:sp>
      <p:sp>
        <p:nvSpPr>
          <p:cNvPr id="102414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s-ES_tradnl" altLang="es-MX" sz="1500" b="1" i="1" dirty="0">
                <a:latin typeface="Literata" pitchFamily="2" charset="0"/>
              </a:rPr>
              <a:t>ORGANIGRAMA</a:t>
            </a:r>
          </a:p>
        </p:txBody>
      </p:sp>
      <p:sp>
        <p:nvSpPr>
          <p:cNvPr id="102415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102416" name="Rectangle 12"/>
          <p:cNvSpPr>
            <a:spLocks noChangeArrowheads="1"/>
          </p:cNvSpPr>
          <p:nvPr/>
        </p:nvSpPr>
        <p:spPr bwMode="auto">
          <a:xfrm>
            <a:off x="6166247" y="3101579"/>
            <a:ext cx="1190625" cy="35123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cxnSp>
        <p:nvCxnSpPr>
          <p:cNvPr id="102417" name="55 Conector recto"/>
          <p:cNvCxnSpPr>
            <a:cxnSpLocks noChangeShapeType="1"/>
          </p:cNvCxnSpPr>
          <p:nvPr/>
        </p:nvCxnSpPr>
        <p:spPr bwMode="auto">
          <a:xfrm flipV="1">
            <a:off x="4786313" y="3098006"/>
            <a:ext cx="750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18" name="Rectangle 12"/>
          <p:cNvSpPr>
            <a:spLocks noChangeArrowheads="1"/>
          </p:cNvSpPr>
          <p:nvPr/>
        </p:nvSpPr>
        <p:spPr bwMode="auto">
          <a:xfrm>
            <a:off x="4837510" y="2952750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19" name="Rectangle 42"/>
          <p:cNvSpPr>
            <a:spLocks noChangeArrowheads="1"/>
          </p:cNvSpPr>
          <p:nvPr/>
        </p:nvSpPr>
        <p:spPr bwMode="auto">
          <a:xfrm>
            <a:off x="6265069" y="3076575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Jefatura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 de Comunicación</a:t>
            </a:r>
          </a:p>
        </p:txBody>
      </p:sp>
      <p:cxnSp>
        <p:nvCxnSpPr>
          <p:cNvPr id="102420" name="55 Conector recto"/>
          <p:cNvCxnSpPr>
            <a:cxnSpLocks noChangeShapeType="1"/>
          </p:cNvCxnSpPr>
          <p:nvPr/>
        </p:nvCxnSpPr>
        <p:spPr bwMode="auto">
          <a:xfrm>
            <a:off x="6172201" y="3287316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21" name="Text Box 210"/>
          <p:cNvSpPr txBox="1">
            <a:spLocks noChangeArrowheads="1"/>
          </p:cNvSpPr>
          <p:nvPr/>
        </p:nvSpPr>
        <p:spPr bwMode="auto">
          <a:xfrm>
            <a:off x="4559568" y="800100"/>
            <a:ext cx="30716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900" b="1" i="1" dirty="0">
                <a:latin typeface="Literata" pitchFamily="2" charset="0"/>
              </a:rPr>
              <a:t>Subdirección de Planeación y Desarrollo Institucional</a:t>
            </a:r>
            <a:endParaRPr lang="es-ES" altLang="es-MX" sz="900" b="1" i="1" dirty="0">
              <a:latin typeface="Literata" pitchFamily="2" charset="0"/>
            </a:endParaRPr>
          </a:p>
        </p:txBody>
      </p:sp>
      <p:cxnSp>
        <p:nvCxnSpPr>
          <p:cNvPr id="101" name="47 Conector recto"/>
          <p:cNvCxnSpPr/>
          <p:nvPr/>
        </p:nvCxnSpPr>
        <p:spPr>
          <a:xfrm>
            <a:off x="6082904" y="6325791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423" name="Grupo 1"/>
          <p:cNvGrpSpPr>
            <a:grpSpLocks/>
          </p:cNvGrpSpPr>
          <p:nvPr/>
        </p:nvGrpSpPr>
        <p:grpSpPr bwMode="auto">
          <a:xfrm>
            <a:off x="6166247" y="3563544"/>
            <a:ext cx="1190625" cy="401091"/>
            <a:chOff x="120650" y="4462463"/>
            <a:chExt cx="1587500" cy="534788"/>
          </a:xfrm>
        </p:grpSpPr>
        <p:sp>
          <p:nvSpPr>
            <p:cNvPr id="102478" name="Rectangle 12"/>
            <p:cNvSpPr>
              <a:spLocks noChangeArrowheads="1"/>
            </p:cNvSpPr>
            <p:nvPr/>
          </p:nvSpPr>
          <p:spPr bwMode="auto">
            <a:xfrm>
              <a:off x="120650" y="4503738"/>
              <a:ext cx="1587500" cy="46831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79" name="Rectangle 42"/>
            <p:cNvSpPr>
              <a:spLocks noChangeArrowheads="1"/>
            </p:cNvSpPr>
            <p:nvPr/>
          </p:nvSpPr>
          <p:spPr bwMode="auto">
            <a:xfrm>
              <a:off x="244475" y="4462463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 Coordinación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 de Comunicación </a:t>
              </a:r>
              <a:r>
                <a:rPr lang="es-MX" altLang="es-MX" sz="450" b="1">
                  <a:latin typeface="Literata" pitchFamily="2" charset="0"/>
                </a:rPr>
                <a:t>e Imágen</a:t>
              </a:r>
              <a:endParaRPr lang="es-ES" altLang="es-MX" sz="450" b="1">
                <a:latin typeface="Literata" pitchFamily="2" charset="0"/>
              </a:endParaRPr>
            </a:p>
          </p:txBody>
        </p:sp>
        <p:cxnSp>
          <p:nvCxnSpPr>
            <p:cNvPr id="102480" name="55 Conector recto"/>
            <p:cNvCxnSpPr>
              <a:cxnSpLocks noChangeShapeType="1"/>
            </p:cNvCxnSpPr>
            <p:nvPr/>
          </p:nvCxnSpPr>
          <p:spPr bwMode="auto">
            <a:xfrm>
              <a:off x="123825" y="4689475"/>
              <a:ext cx="1581150" cy="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lgDashDot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481" name="Rectangle 42"/>
            <p:cNvSpPr>
              <a:spLocks noChangeArrowheads="1"/>
            </p:cNvSpPr>
            <p:nvPr/>
          </p:nvSpPr>
          <p:spPr bwMode="auto">
            <a:xfrm>
              <a:off x="244475" y="4689475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Lorena Rodríguez Estrada.</a:t>
              </a:r>
              <a:br>
                <a:rPr lang="es-MX" altLang="es-MX" sz="450">
                  <a:latin typeface="Literata" pitchFamily="2" charset="0"/>
                </a:rPr>
              </a:br>
              <a:r>
                <a:rPr lang="es-MX" altLang="es-MX" sz="450">
                  <a:latin typeface="Literata" pitchFamily="2" charset="0"/>
                </a:rPr>
                <a:t>Coordinación (B)</a:t>
              </a:r>
            </a:p>
          </p:txBody>
        </p:sp>
      </p:grpSp>
      <p:grpSp>
        <p:nvGrpSpPr>
          <p:cNvPr id="102424" name="Grupo 3"/>
          <p:cNvGrpSpPr>
            <a:grpSpLocks/>
          </p:cNvGrpSpPr>
          <p:nvPr/>
        </p:nvGrpSpPr>
        <p:grpSpPr bwMode="auto">
          <a:xfrm>
            <a:off x="6156723" y="4243385"/>
            <a:ext cx="1197769" cy="369480"/>
            <a:chOff x="5181600" y="5273751"/>
            <a:chExt cx="1597025" cy="492640"/>
          </a:xfrm>
        </p:grpSpPr>
        <p:sp>
          <p:nvSpPr>
            <p:cNvPr id="102474" name="Rectangle 12"/>
            <p:cNvSpPr>
              <a:spLocks noChangeArrowheads="1"/>
            </p:cNvSpPr>
            <p:nvPr/>
          </p:nvSpPr>
          <p:spPr bwMode="auto">
            <a:xfrm>
              <a:off x="5181600" y="5273751"/>
              <a:ext cx="1587500" cy="46831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75" name="Rectangle 42"/>
            <p:cNvSpPr>
              <a:spLocks noChangeArrowheads="1"/>
            </p:cNvSpPr>
            <p:nvPr/>
          </p:nvSpPr>
          <p:spPr bwMode="auto">
            <a:xfrm>
              <a:off x="5310187" y="5273751"/>
              <a:ext cx="132397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Subcoordinación de Diseño</a:t>
              </a:r>
            </a:p>
          </p:txBody>
        </p:sp>
        <p:sp>
          <p:nvSpPr>
            <p:cNvPr id="102476" name="Rectangle 42"/>
            <p:cNvSpPr>
              <a:spLocks noChangeArrowheads="1"/>
            </p:cNvSpPr>
            <p:nvPr/>
          </p:nvSpPr>
          <p:spPr bwMode="auto">
            <a:xfrm>
              <a:off x="5310187" y="5458615"/>
              <a:ext cx="132397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Jocelyn Sánchez Rivera</a:t>
              </a:r>
              <a:br>
                <a:rPr lang="es-MX" altLang="es-MX" sz="450">
                  <a:latin typeface="Literata" pitchFamily="2" charset="0"/>
                </a:rPr>
              </a:br>
              <a:r>
                <a:rPr lang="es-MX" altLang="es-MX" sz="450">
                  <a:latin typeface="Literata" pitchFamily="2" charset="0"/>
                </a:rPr>
                <a:t>Subcoordinación (C)</a:t>
              </a:r>
            </a:p>
          </p:txBody>
        </p:sp>
        <p:cxnSp>
          <p:nvCxnSpPr>
            <p:cNvPr id="102477" name="55 Conector recto"/>
            <p:cNvCxnSpPr>
              <a:cxnSpLocks noChangeShapeType="1"/>
            </p:cNvCxnSpPr>
            <p:nvPr/>
          </p:nvCxnSpPr>
          <p:spPr bwMode="auto">
            <a:xfrm>
              <a:off x="5197475" y="5435239"/>
              <a:ext cx="1581150" cy="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lgDashDot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2425" name="Rectangle 12"/>
          <p:cNvSpPr>
            <a:spLocks noChangeArrowheads="1"/>
          </p:cNvSpPr>
          <p:nvPr/>
        </p:nvSpPr>
        <p:spPr bwMode="auto">
          <a:xfrm>
            <a:off x="6761560" y="2243138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26" name="Rectangle 42"/>
          <p:cNvSpPr>
            <a:spLocks noChangeArrowheads="1"/>
          </p:cNvSpPr>
          <p:nvPr/>
        </p:nvSpPr>
        <p:spPr bwMode="auto">
          <a:xfrm>
            <a:off x="6818710" y="2219326"/>
            <a:ext cx="99298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latin typeface="Literata" pitchFamily="2" charset="0"/>
              </a:rPr>
              <a:t>Asistente de Subdirección</a:t>
            </a:r>
          </a:p>
        </p:txBody>
      </p:sp>
      <p:cxnSp>
        <p:nvCxnSpPr>
          <p:cNvPr id="102427" name="55 Conector recto"/>
          <p:cNvCxnSpPr>
            <a:cxnSpLocks noChangeShapeType="1"/>
          </p:cNvCxnSpPr>
          <p:nvPr/>
        </p:nvCxnSpPr>
        <p:spPr bwMode="auto">
          <a:xfrm>
            <a:off x="6761560" y="2364581"/>
            <a:ext cx="1184672" cy="0"/>
          </a:xfrm>
          <a:prstGeom prst="line">
            <a:avLst/>
          </a:prstGeom>
          <a:noFill/>
          <a:ln w="6350" algn="ctr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28" name="Rectangle 42"/>
          <p:cNvSpPr>
            <a:spLocks noChangeArrowheads="1"/>
          </p:cNvSpPr>
          <p:nvPr/>
        </p:nvSpPr>
        <p:spPr bwMode="auto">
          <a:xfrm>
            <a:off x="6690123" y="2341960"/>
            <a:ext cx="12977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dirty="0">
                <a:latin typeface="Literata" pitchFamily="2" charset="0"/>
              </a:rPr>
              <a:t>Melissa </a:t>
            </a:r>
            <a:r>
              <a:rPr lang="es-MX" altLang="es-MX" sz="450" dirty="0" err="1">
                <a:latin typeface="Literata" pitchFamily="2" charset="0"/>
              </a:rPr>
              <a:t>Estephania</a:t>
            </a:r>
            <a:r>
              <a:rPr lang="es-MX" altLang="es-MX" sz="450" dirty="0">
                <a:latin typeface="Literata" pitchFamily="2" charset="0"/>
              </a:rPr>
              <a:t> </a:t>
            </a:r>
            <a:r>
              <a:rPr lang="es-MX" altLang="es-MX" sz="450" dirty="0" err="1">
                <a:latin typeface="Literata" pitchFamily="2" charset="0"/>
              </a:rPr>
              <a:t>Limon</a:t>
            </a:r>
            <a:r>
              <a:rPr lang="es-MX" altLang="es-MX" sz="450" dirty="0">
                <a:latin typeface="Literata" pitchFamily="2" charset="0"/>
              </a:rPr>
              <a:t> Lambarri.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dirty="0">
                <a:latin typeface="Literata" pitchFamily="2" charset="0"/>
              </a:rPr>
              <a:t>Asistente de Subdirección  (A)</a:t>
            </a:r>
          </a:p>
        </p:txBody>
      </p:sp>
      <p:sp>
        <p:nvSpPr>
          <p:cNvPr id="102429" name="Rectangle 42"/>
          <p:cNvSpPr>
            <a:spLocks noChangeArrowheads="1"/>
          </p:cNvSpPr>
          <p:nvPr/>
        </p:nvSpPr>
        <p:spPr bwMode="auto">
          <a:xfrm>
            <a:off x="6229351" y="3261122"/>
            <a:ext cx="9929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Filiberto Juárez Córdoba.</a:t>
            </a:r>
            <a:br>
              <a:rPr lang="es-MX" altLang="es-MX" sz="450">
                <a:latin typeface="Literata" pitchFamily="2" charset="0"/>
              </a:rPr>
            </a:br>
            <a:r>
              <a:rPr lang="es-MX" altLang="es-MX" sz="450">
                <a:latin typeface="Literata" pitchFamily="2" charset="0"/>
              </a:rPr>
              <a:t>Jefatura (A)</a:t>
            </a:r>
          </a:p>
        </p:txBody>
      </p:sp>
      <p:cxnSp>
        <p:nvCxnSpPr>
          <p:cNvPr id="102430" name="55 Conector recto"/>
          <p:cNvCxnSpPr>
            <a:cxnSpLocks noChangeShapeType="1"/>
          </p:cNvCxnSpPr>
          <p:nvPr/>
        </p:nvCxnSpPr>
        <p:spPr bwMode="auto">
          <a:xfrm>
            <a:off x="7970044" y="2699148"/>
            <a:ext cx="0" cy="96797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31" name="Rectangle 12"/>
          <p:cNvSpPr>
            <a:spLocks noChangeArrowheads="1"/>
          </p:cNvSpPr>
          <p:nvPr/>
        </p:nvSpPr>
        <p:spPr bwMode="auto">
          <a:xfrm>
            <a:off x="7412831" y="3096816"/>
            <a:ext cx="1190625" cy="35242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102432" name="Rectangle 42"/>
          <p:cNvSpPr>
            <a:spLocks noChangeArrowheads="1"/>
          </p:cNvSpPr>
          <p:nvPr/>
        </p:nvSpPr>
        <p:spPr bwMode="auto">
          <a:xfrm>
            <a:off x="7533085" y="3073004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Programación y Presupuesto</a:t>
            </a:r>
          </a:p>
        </p:txBody>
      </p:sp>
      <p:cxnSp>
        <p:nvCxnSpPr>
          <p:cNvPr id="102433" name="55 Conector recto"/>
          <p:cNvCxnSpPr>
            <a:cxnSpLocks noChangeShapeType="1"/>
          </p:cNvCxnSpPr>
          <p:nvPr/>
        </p:nvCxnSpPr>
        <p:spPr bwMode="auto">
          <a:xfrm>
            <a:off x="7431882" y="3273029"/>
            <a:ext cx="1184672" cy="0"/>
          </a:xfrm>
          <a:prstGeom prst="line">
            <a:avLst/>
          </a:prstGeom>
          <a:noFill/>
          <a:ln w="6350" algn="ctr">
            <a:solidFill>
              <a:srgbClr val="6633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34" name="55 Conector recto"/>
          <p:cNvCxnSpPr>
            <a:cxnSpLocks noChangeShapeType="1"/>
          </p:cNvCxnSpPr>
          <p:nvPr/>
        </p:nvCxnSpPr>
        <p:spPr bwMode="auto">
          <a:xfrm>
            <a:off x="7436644" y="3742135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35" name="Rectangle 12"/>
          <p:cNvSpPr>
            <a:spLocks noChangeArrowheads="1"/>
          </p:cNvSpPr>
          <p:nvPr/>
        </p:nvSpPr>
        <p:spPr bwMode="auto">
          <a:xfrm>
            <a:off x="7434263" y="3677841"/>
            <a:ext cx="1190625" cy="35123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36" name="Rectangle 42"/>
          <p:cNvSpPr>
            <a:spLocks noChangeArrowheads="1"/>
          </p:cNvSpPr>
          <p:nvPr/>
        </p:nvSpPr>
        <p:spPr bwMode="auto">
          <a:xfrm>
            <a:off x="7527132" y="3646885"/>
            <a:ext cx="9929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Programación y Presupuesto</a:t>
            </a:r>
          </a:p>
        </p:txBody>
      </p:sp>
      <p:sp>
        <p:nvSpPr>
          <p:cNvPr id="102437" name="Rectangle 42"/>
          <p:cNvSpPr>
            <a:spLocks noChangeArrowheads="1"/>
          </p:cNvSpPr>
          <p:nvPr/>
        </p:nvSpPr>
        <p:spPr bwMode="auto">
          <a:xfrm>
            <a:off x="7527132" y="3817144"/>
            <a:ext cx="9929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Idania Rosario García Bernal. Coordinación (A)</a:t>
            </a:r>
          </a:p>
        </p:txBody>
      </p:sp>
      <p:sp>
        <p:nvSpPr>
          <p:cNvPr id="102438" name="Rectangle 42"/>
          <p:cNvSpPr>
            <a:spLocks noChangeArrowheads="1"/>
          </p:cNvSpPr>
          <p:nvPr/>
        </p:nvSpPr>
        <p:spPr bwMode="auto">
          <a:xfrm>
            <a:off x="7511654" y="3280173"/>
            <a:ext cx="10763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Ma. Guadalupe Ovalle Delgado Jefatura (A)</a:t>
            </a:r>
          </a:p>
        </p:txBody>
      </p:sp>
      <p:cxnSp>
        <p:nvCxnSpPr>
          <p:cNvPr id="102439" name="55 Conector recto"/>
          <p:cNvCxnSpPr>
            <a:cxnSpLocks noChangeShapeType="1"/>
          </p:cNvCxnSpPr>
          <p:nvPr/>
        </p:nvCxnSpPr>
        <p:spPr bwMode="auto">
          <a:xfrm>
            <a:off x="4793456" y="3099198"/>
            <a:ext cx="0" cy="156329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40" name="Rectangle 42"/>
          <p:cNvSpPr>
            <a:spLocks noChangeArrowheads="1"/>
          </p:cNvSpPr>
          <p:nvPr/>
        </p:nvSpPr>
        <p:spPr bwMode="auto">
          <a:xfrm>
            <a:off x="4933951" y="2917032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Proyectos Institucionales</a:t>
            </a:r>
          </a:p>
        </p:txBody>
      </p:sp>
      <p:cxnSp>
        <p:nvCxnSpPr>
          <p:cNvPr id="102441" name="55 Conector recto"/>
          <p:cNvCxnSpPr>
            <a:cxnSpLocks noChangeShapeType="1"/>
          </p:cNvCxnSpPr>
          <p:nvPr/>
        </p:nvCxnSpPr>
        <p:spPr bwMode="auto">
          <a:xfrm>
            <a:off x="4839891" y="3090863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42" name="Rectangle 42"/>
          <p:cNvSpPr>
            <a:spLocks noChangeArrowheads="1"/>
          </p:cNvSpPr>
          <p:nvPr/>
        </p:nvSpPr>
        <p:spPr bwMode="auto">
          <a:xfrm>
            <a:off x="4930379" y="3094435"/>
            <a:ext cx="9929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dirty="0">
                <a:latin typeface="Literata" pitchFamily="2" charset="0"/>
              </a:rPr>
              <a:t>María José Aradillas García.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 dirty="0">
                <a:latin typeface="Literata" pitchFamily="2" charset="0"/>
              </a:rPr>
              <a:t>Jefatura 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450" dirty="0">
              <a:latin typeface="Arial" panose="020B0604020202020204" pitchFamily="34" charset="0"/>
            </a:endParaRPr>
          </a:p>
        </p:txBody>
      </p:sp>
      <p:grpSp>
        <p:nvGrpSpPr>
          <p:cNvPr id="102443" name="Grupo 4"/>
          <p:cNvGrpSpPr>
            <a:grpSpLocks/>
          </p:cNvGrpSpPr>
          <p:nvPr/>
        </p:nvGrpSpPr>
        <p:grpSpPr bwMode="auto">
          <a:xfrm>
            <a:off x="4825603" y="4383887"/>
            <a:ext cx="1214438" cy="386805"/>
            <a:chOff x="1735138" y="5670550"/>
            <a:chExt cx="1619250" cy="515739"/>
          </a:xfrm>
        </p:grpSpPr>
        <p:sp>
          <p:nvSpPr>
            <p:cNvPr id="102470" name="Rectangle 12"/>
            <p:cNvSpPr>
              <a:spLocks noChangeArrowheads="1"/>
            </p:cNvSpPr>
            <p:nvPr/>
          </p:nvSpPr>
          <p:spPr bwMode="auto">
            <a:xfrm>
              <a:off x="1735138" y="5683250"/>
              <a:ext cx="1587500" cy="46831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71" name="Rectangle 42"/>
            <p:cNvSpPr>
              <a:spLocks noChangeArrowheads="1"/>
            </p:cNvSpPr>
            <p:nvPr/>
          </p:nvSpPr>
          <p:spPr bwMode="auto">
            <a:xfrm>
              <a:off x="1754189" y="5670550"/>
              <a:ext cx="157003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Subcoordinación de Estadística</a:t>
              </a:r>
            </a:p>
          </p:txBody>
        </p:sp>
        <p:sp>
          <p:nvSpPr>
            <p:cNvPr id="102472" name="Rectangle 42"/>
            <p:cNvSpPr>
              <a:spLocks noChangeArrowheads="1"/>
            </p:cNvSpPr>
            <p:nvPr/>
          </p:nvSpPr>
          <p:spPr bwMode="auto">
            <a:xfrm>
              <a:off x="1884363" y="5878513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Valeria Cardona Canizales.</a:t>
              </a: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Subcoordinación (A)</a:t>
              </a:r>
            </a:p>
          </p:txBody>
        </p:sp>
        <p:cxnSp>
          <p:nvCxnSpPr>
            <p:cNvPr id="102473" name="55 Conector recto"/>
            <p:cNvCxnSpPr>
              <a:cxnSpLocks noChangeShapeType="1"/>
            </p:cNvCxnSpPr>
            <p:nvPr/>
          </p:nvCxnSpPr>
          <p:spPr bwMode="auto">
            <a:xfrm>
              <a:off x="1774825" y="5859463"/>
              <a:ext cx="1579563" cy="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lgDashDot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2444" name="Rectangle 12"/>
          <p:cNvSpPr>
            <a:spLocks noChangeArrowheads="1"/>
          </p:cNvSpPr>
          <p:nvPr/>
        </p:nvSpPr>
        <p:spPr bwMode="auto">
          <a:xfrm>
            <a:off x="5489972" y="1691879"/>
            <a:ext cx="1190625" cy="35242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cxnSp>
        <p:nvCxnSpPr>
          <p:cNvPr id="80" name="63 Conector recto"/>
          <p:cNvCxnSpPr/>
          <p:nvPr/>
        </p:nvCxnSpPr>
        <p:spPr>
          <a:xfrm>
            <a:off x="6068616" y="6237685"/>
            <a:ext cx="511969" cy="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46" name="Rectangle 42"/>
          <p:cNvSpPr>
            <a:spLocks noChangeArrowheads="1"/>
          </p:cNvSpPr>
          <p:nvPr/>
        </p:nvSpPr>
        <p:spPr bwMode="auto">
          <a:xfrm>
            <a:off x="5506641" y="1687116"/>
            <a:ext cx="1157288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 b="1" dirty="0">
                <a:solidFill>
                  <a:srgbClr val="000000"/>
                </a:solidFill>
                <a:latin typeface="Literata" pitchFamily="2" charset="0"/>
              </a:rPr>
              <a:t>Subdirección de Planeación y Desarrollo Institucional</a:t>
            </a:r>
            <a:endParaRPr lang="es-MX" altLang="es-MX" sz="525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102447" name="Text Box 265"/>
          <p:cNvSpPr txBox="1">
            <a:spLocks noChangeArrowheads="1"/>
          </p:cNvSpPr>
          <p:nvPr/>
        </p:nvSpPr>
        <p:spPr bwMode="auto">
          <a:xfrm>
            <a:off x="5507831" y="1860947"/>
            <a:ext cx="11715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 dirty="0">
                <a:latin typeface="Arial" panose="020B0604020202020204" pitchFamily="34" charset="0"/>
              </a:rPr>
              <a:t> </a:t>
            </a:r>
            <a:r>
              <a:rPr lang="es-MX" altLang="es-MX" sz="450" dirty="0">
                <a:latin typeface="Literata" pitchFamily="2" charset="0"/>
              </a:rPr>
              <a:t>José Ramón Tolentino Jiménez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 dirty="0">
                <a:latin typeface="Literata" pitchFamily="2" charset="0"/>
              </a:rPr>
              <a:t>Encargado de Subdirección </a:t>
            </a:r>
          </a:p>
        </p:txBody>
      </p:sp>
      <p:sp>
        <p:nvSpPr>
          <p:cNvPr id="102448" name="Line 258"/>
          <p:cNvSpPr>
            <a:spLocks noChangeShapeType="1"/>
          </p:cNvSpPr>
          <p:nvPr/>
        </p:nvSpPr>
        <p:spPr bwMode="auto">
          <a:xfrm flipH="1" flipV="1">
            <a:off x="5501879" y="1891904"/>
            <a:ext cx="1188244" cy="0"/>
          </a:xfrm>
          <a:prstGeom prst="line">
            <a:avLst/>
          </a:prstGeom>
          <a:noFill/>
          <a:ln w="6350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2449" name="Rectangle 12"/>
          <p:cNvSpPr>
            <a:spLocks noChangeArrowheads="1"/>
          </p:cNvSpPr>
          <p:nvPr/>
        </p:nvSpPr>
        <p:spPr bwMode="auto">
          <a:xfrm>
            <a:off x="3532585" y="2940844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102450" name="Rectangle 42"/>
          <p:cNvSpPr>
            <a:spLocks noChangeArrowheads="1"/>
          </p:cNvSpPr>
          <p:nvPr/>
        </p:nvSpPr>
        <p:spPr bwMode="auto">
          <a:xfrm>
            <a:off x="3632598" y="2899173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latin typeface="Literata" pitchFamily="2" charset="0"/>
              </a:rPr>
              <a:t>Jefatura de Tecnologías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latin typeface="Literata" pitchFamily="2" charset="0"/>
              </a:rPr>
              <a:t>la Información</a:t>
            </a:r>
            <a:endParaRPr lang="es-ES" altLang="es-MX" sz="450" b="1">
              <a:latin typeface="Literata" pitchFamily="2" charset="0"/>
            </a:endParaRPr>
          </a:p>
        </p:txBody>
      </p:sp>
      <p:grpSp>
        <p:nvGrpSpPr>
          <p:cNvPr id="102451" name="Grupo 2"/>
          <p:cNvGrpSpPr>
            <a:grpSpLocks/>
          </p:cNvGrpSpPr>
          <p:nvPr/>
        </p:nvGrpSpPr>
        <p:grpSpPr bwMode="auto">
          <a:xfrm>
            <a:off x="3552825" y="4360069"/>
            <a:ext cx="1190625" cy="404663"/>
            <a:chOff x="120650" y="5045075"/>
            <a:chExt cx="1587500" cy="539551"/>
          </a:xfrm>
        </p:grpSpPr>
        <p:sp>
          <p:nvSpPr>
            <p:cNvPr id="102467" name="Rectangle 12"/>
            <p:cNvSpPr>
              <a:spLocks noChangeArrowheads="1"/>
            </p:cNvSpPr>
            <p:nvPr/>
          </p:nvSpPr>
          <p:spPr bwMode="auto">
            <a:xfrm>
              <a:off x="120650" y="5089525"/>
              <a:ext cx="1587500" cy="46831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C00000"/>
              </a:solidFill>
              <a:prstDash val="lgDashDotDot"/>
              <a:miter lim="800000"/>
              <a:headEnd/>
              <a:tailEnd/>
            </a:ln>
            <a:effectLst>
              <a:outerShdw dist="35921" dir="2700000" algn="ctr" rotWithShape="0">
                <a:srgbClr val="C00000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MX" altLang="es-ES" sz="525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468" name="Rectangle 42"/>
            <p:cNvSpPr>
              <a:spLocks noChangeArrowheads="1"/>
            </p:cNvSpPr>
            <p:nvPr/>
          </p:nvSpPr>
          <p:spPr bwMode="auto">
            <a:xfrm>
              <a:off x="260350" y="5045075"/>
              <a:ext cx="1323975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Subcoordinación de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 b="1">
                  <a:solidFill>
                    <a:srgbClr val="000000"/>
                  </a:solidFill>
                  <a:latin typeface="Literata" pitchFamily="2" charset="0"/>
                </a:rPr>
                <a:t>Sistemas Informáticos</a:t>
              </a:r>
            </a:p>
          </p:txBody>
        </p:sp>
        <p:sp>
          <p:nvSpPr>
            <p:cNvPr id="102469" name="Rectangle 42"/>
            <p:cNvSpPr>
              <a:spLocks noChangeArrowheads="1"/>
            </p:cNvSpPr>
            <p:nvPr/>
          </p:nvSpPr>
          <p:spPr bwMode="auto">
            <a:xfrm>
              <a:off x="166689" y="5276850"/>
              <a:ext cx="1487488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450">
                  <a:latin typeface="Literata" pitchFamily="2" charset="0"/>
                </a:rPr>
                <a:t>Nayeli Alejandra Tristán Almonasi</a:t>
              </a: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s-MX" altLang="es-MX" sz="450">
                  <a:latin typeface="Literata" pitchFamily="2" charset="0"/>
                </a:rPr>
                <a:t>Subcoordinación (A)</a:t>
              </a:r>
            </a:p>
          </p:txBody>
        </p:sp>
      </p:grpSp>
      <p:cxnSp>
        <p:nvCxnSpPr>
          <p:cNvPr id="102452" name="55 Conector recto"/>
          <p:cNvCxnSpPr>
            <a:cxnSpLocks noChangeShapeType="1"/>
          </p:cNvCxnSpPr>
          <p:nvPr/>
        </p:nvCxnSpPr>
        <p:spPr bwMode="auto">
          <a:xfrm>
            <a:off x="3588544" y="4538663"/>
            <a:ext cx="1185863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3" name="55 Conector recto"/>
          <p:cNvCxnSpPr>
            <a:cxnSpLocks noChangeShapeType="1"/>
          </p:cNvCxnSpPr>
          <p:nvPr/>
        </p:nvCxnSpPr>
        <p:spPr bwMode="auto">
          <a:xfrm>
            <a:off x="6099573" y="3128963"/>
            <a:ext cx="7144" cy="123110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4" name="55 Conector recto"/>
          <p:cNvCxnSpPr>
            <a:cxnSpLocks noChangeShapeType="1"/>
          </p:cNvCxnSpPr>
          <p:nvPr/>
        </p:nvCxnSpPr>
        <p:spPr bwMode="auto">
          <a:xfrm>
            <a:off x="3546872" y="3073004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55" name="Rectangle 12"/>
          <p:cNvSpPr>
            <a:spLocks noChangeArrowheads="1"/>
          </p:cNvSpPr>
          <p:nvPr/>
        </p:nvSpPr>
        <p:spPr bwMode="auto">
          <a:xfrm>
            <a:off x="4837510" y="3677841"/>
            <a:ext cx="1190625" cy="351234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56" name="Rectangle 42"/>
          <p:cNvSpPr>
            <a:spLocks noChangeArrowheads="1"/>
          </p:cNvSpPr>
          <p:nvPr/>
        </p:nvSpPr>
        <p:spPr bwMode="auto">
          <a:xfrm>
            <a:off x="4930379" y="3676651"/>
            <a:ext cx="99298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Vinculación </a:t>
            </a:r>
          </a:p>
        </p:txBody>
      </p:sp>
      <p:sp>
        <p:nvSpPr>
          <p:cNvPr id="102457" name="Rectangle 42"/>
          <p:cNvSpPr>
            <a:spLocks noChangeArrowheads="1"/>
          </p:cNvSpPr>
          <p:nvPr/>
        </p:nvSpPr>
        <p:spPr bwMode="auto">
          <a:xfrm>
            <a:off x="4874419" y="3817144"/>
            <a:ext cx="112037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Gladys Estefanía Miranda Malpica</a:t>
            </a:r>
            <a:br>
              <a:rPr lang="es-MX" altLang="es-MX" sz="450">
                <a:latin typeface="Literata" pitchFamily="2" charset="0"/>
              </a:rPr>
            </a:br>
            <a:r>
              <a:rPr lang="es-MX" altLang="es-MX" sz="450">
                <a:latin typeface="Literata" pitchFamily="2" charset="0"/>
              </a:rPr>
              <a:t>Coordinación (A)</a:t>
            </a:r>
          </a:p>
        </p:txBody>
      </p:sp>
      <p:cxnSp>
        <p:nvCxnSpPr>
          <p:cNvPr id="102458" name="55 Conector recto"/>
          <p:cNvCxnSpPr>
            <a:cxnSpLocks noChangeShapeType="1"/>
          </p:cNvCxnSpPr>
          <p:nvPr/>
        </p:nvCxnSpPr>
        <p:spPr bwMode="auto">
          <a:xfrm>
            <a:off x="4826794" y="3817144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9" name="55 Conector recto"/>
          <p:cNvCxnSpPr>
            <a:cxnSpLocks noChangeShapeType="1"/>
          </p:cNvCxnSpPr>
          <p:nvPr/>
        </p:nvCxnSpPr>
        <p:spPr bwMode="auto">
          <a:xfrm>
            <a:off x="7431882" y="3817144"/>
            <a:ext cx="1184672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0" name="55 Conector recto"/>
          <p:cNvCxnSpPr>
            <a:cxnSpLocks noChangeShapeType="1"/>
          </p:cNvCxnSpPr>
          <p:nvPr/>
        </p:nvCxnSpPr>
        <p:spPr bwMode="auto">
          <a:xfrm flipV="1">
            <a:off x="4799410" y="3823097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1" name="55 Conector recto"/>
          <p:cNvCxnSpPr>
            <a:cxnSpLocks noChangeShapeType="1"/>
          </p:cNvCxnSpPr>
          <p:nvPr/>
        </p:nvCxnSpPr>
        <p:spPr bwMode="auto">
          <a:xfrm flipV="1">
            <a:off x="6093619" y="3123010"/>
            <a:ext cx="750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2" name="55 Conector recto"/>
          <p:cNvCxnSpPr>
            <a:cxnSpLocks noChangeShapeType="1"/>
          </p:cNvCxnSpPr>
          <p:nvPr/>
        </p:nvCxnSpPr>
        <p:spPr bwMode="auto">
          <a:xfrm flipV="1">
            <a:off x="6097191" y="3745706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3" name="55 Conector recto"/>
          <p:cNvCxnSpPr>
            <a:cxnSpLocks noChangeShapeType="1"/>
          </p:cNvCxnSpPr>
          <p:nvPr/>
        </p:nvCxnSpPr>
        <p:spPr bwMode="auto">
          <a:xfrm flipV="1">
            <a:off x="6113860" y="4361260"/>
            <a:ext cx="7500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4" name="Rectangle 42"/>
          <p:cNvSpPr>
            <a:spLocks noChangeArrowheads="1"/>
          </p:cNvSpPr>
          <p:nvPr/>
        </p:nvSpPr>
        <p:spPr bwMode="auto">
          <a:xfrm>
            <a:off x="3620692" y="3115866"/>
            <a:ext cx="992981" cy="15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>
                <a:latin typeface="Literata" pitchFamily="2" charset="0"/>
              </a:rPr>
              <a:t>Acéfalo</a:t>
            </a:r>
            <a:endParaRPr lang="es-ES" altLang="es-MX" sz="450">
              <a:latin typeface="Literata" pitchFamily="2" charset="0"/>
            </a:endParaRPr>
          </a:p>
        </p:txBody>
      </p:sp>
      <p:cxnSp>
        <p:nvCxnSpPr>
          <p:cNvPr id="88" name="47 Conector recto"/>
          <p:cNvCxnSpPr/>
          <p:nvPr/>
        </p:nvCxnSpPr>
        <p:spPr>
          <a:xfrm>
            <a:off x="6079331" y="6407944"/>
            <a:ext cx="482204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63 Conector recto"/>
          <p:cNvCxnSpPr/>
          <p:nvPr/>
        </p:nvCxnSpPr>
        <p:spPr>
          <a:xfrm>
            <a:off x="6068616" y="6512719"/>
            <a:ext cx="511969" cy="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Line 42"/>
          <p:cNvSpPr>
            <a:spLocks noChangeShapeType="1"/>
          </p:cNvSpPr>
          <p:nvPr/>
        </p:nvSpPr>
        <p:spPr bwMode="auto">
          <a:xfrm>
            <a:off x="3524250" y="38031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4199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1004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2227" name="55 Conector recto"/>
          <p:cNvCxnSpPr>
            <a:cxnSpLocks noChangeShapeType="1"/>
          </p:cNvCxnSpPr>
          <p:nvPr/>
        </p:nvCxnSpPr>
        <p:spPr bwMode="auto">
          <a:xfrm>
            <a:off x="6094810" y="1207294"/>
            <a:ext cx="0" cy="120729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28" name="Rectangle 12"/>
          <p:cNvSpPr>
            <a:spLocks noChangeArrowheads="1"/>
          </p:cNvSpPr>
          <p:nvPr/>
        </p:nvSpPr>
        <p:spPr bwMode="auto">
          <a:xfrm>
            <a:off x="5499497" y="1193007"/>
            <a:ext cx="1190625" cy="35123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49162" name="Rectangle 42"/>
          <p:cNvSpPr>
            <a:spLocks noChangeArrowheads="1"/>
          </p:cNvSpPr>
          <p:nvPr/>
        </p:nvSpPr>
        <p:spPr bwMode="auto">
          <a:xfrm>
            <a:off x="5517356" y="1302544"/>
            <a:ext cx="1157288" cy="17312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525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Rectoría</a:t>
            </a:r>
            <a:endParaRPr lang="es-MX" altLang="es-MX" sz="525" dirty="0">
              <a:solidFill>
                <a:schemeClr val="bg1">
                  <a:lumMod val="50000"/>
                </a:schemeClr>
              </a:solidFill>
              <a:latin typeface="Literata" pitchFamily="2" charset="0"/>
            </a:endParaRPr>
          </a:p>
        </p:txBody>
      </p:sp>
      <p:sp>
        <p:nvSpPr>
          <p:cNvPr id="52230" name="48 Rectángulo"/>
          <p:cNvSpPr>
            <a:spLocks noChangeArrowheads="1"/>
          </p:cNvSpPr>
          <p:nvPr/>
        </p:nvSpPr>
        <p:spPr bwMode="auto">
          <a:xfrm>
            <a:off x="6643688" y="5835254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450" b="1" i="1" u="sng">
                <a:latin typeface="Literata" pitchFamily="2" charset="0"/>
              </a:rPr>
              <a:t>M.E.A. Héctor González Picazo, </a:t>
            </a:r>
            <a:r>
              <a:rPr lang="es-MX" altLang="es-MX" sz="450" b="1" i="1">
                <a:latin typeface="Literata" pitchFamily="2" charset="0"/>
              </a:rPr>
              <a:t>encargado de la </a:t>
            </a:r>
            <a:r>
              <a:rPr lang="es-ES_tradnl" altLang="es-MX" sz="450" b="1" i="1">
                <a:latin typeface="Literata" pitchFamily="2" charset="0"/>
              </a:rPr>
              <a:t>Rectoría</a:t>
            </a:r>
            <a:r>
              <a:rPr lang="es-ES_tradnl" altLang="es-MX" sz="450" i="1">
                <a:solidFill>
                  <a:srgbClr val="FF0000"/>
                </a:solidFill>
                <a:latin typeface="Literata" pitchFamily="2" charset="0"/>
              </a:rPr>
              <a:t> </a:t>
            </a:r>
            <a:r>
              <a:rPr lang="es-ES_tradnl" altLang="es-MX" sz="450" i="1">
                <a:latin typeface="Literata" pitchFamily="2" charset="0"/>
              </a:rPr>
              <a:t>de la </a:t>
            </a:r>
            <a:r>
              <a:rPr lang="es-ES_tradnl" altLang="es-MX" sz="450" b="1" i="1" u="sng">
                <a:latin typeface="Literata" pitchFamily="2" charset="0"/>
              </a:rPr>
              <a:t>Universidad Intercultural de San Luis Potosí</a:t>
            </a:r>
            <a:r>
              <a:rPr lang="es-ES_tradnl" altLang="es-MX" sz="450">
                <a:latin typeface="Literata" pitchFamily="2" charset="0"/>
              </a:rPr>
              <a:t>, </a:t>
            </a:r>
            <a:r>
              <a:rPr lang="es-ES_tradnl" altLang="es-MX" sz="450" b="1">
                <a:latin typeface="Literata" pitchFamily="2" charset="0"/>
              </a:rPr>
              <a:t>Certifica </a:t>
            </a:r>
            <a:r>
              <a:rPr lang="es-ES_tradnl" altLang="es-MX" sz="450">
                <a:latin typeface="Literata" pitchFamily="2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>
                <a:latin typeface="Literata" pitchFamily="2" charset="0"/>
              </a:rPr>
              <a:t>Febrero de 2024.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_tradnl" altLang="es-MX" sz="450" b="1" i="1">
                <a:latin typeface="Literata" pitchFamily="2" charset="0"/>
              </a:rPr>
              <a:t>Firma___________________________</a:t>
            </a:r>
            <a:endParaRPr lang="es-ES_tradnl" altLang="es-MX" sz="450">
              <a:latin typeface="Literata" pitchFamily="2" charset="0"/>
            </a:endParaRPr>
          </a:p>
        </p:txBody>
      </p:sp>
      <p:sp>
        <p:nvSpPr>
          <p:cNvPr id="52231" name="47 CuadroTexto"/>
          <p:cNvSpPr txBox="1">
            <a:spLocks noChangeArrowheads="1"/>
          </p:cNvSpPr>
          <p:nvPr/>
        </p:nvSpPr>
        <p:spPr bwMode="auto">
          <a:xfrm>
            <a:off x="4493419" y="6165057"/>
            <a:ext cx="1771650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</a:rPr>
              <a:t>01 Puesto de Confianza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</a:rPr>
              <a:t>01 Contrato por tiempo indeterminado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b="1" i="1">
                <a:latin typeface="Literata" pitchFamily="2" charset="0"/>
              </a:rPr>
              <a:t>Total: 02</a:t>
            </a:r>
            <a:endParaRPr lang="es-ES" altLang="es-MX" sz="525" b="1" i="1">
              <a:latin typeface="Literata" pitchFamily="2" charset="0"/>
            </a:endParaRPr>
          </a:p>
        </p:txBody>
      </p:sp>
      <p:sp>
        <p:nvSpPr>
          <p:cNvPr id="52232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s-ES_tradnl" altLang="es-MX" sz="1500" b="1" i="1">
                <a:latin typeface="Literata" pitchFamily="2" charset="0"/>
              </a:rPr>
              <a:t>ORGANIGRAMA</a:t>
            </a:r>
          </a:p>
        </p:txBody>
      </p:sp>
      <p:sp>
        <p:nvSpPr>
          <p:cNvPr id="52233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52234" name="Text Box 210"/>
          <p:cNvSpPr txBox="1">
            <a:spLocks noChangeArrowheads="1"/>
          </p:cNvSpPr>
          <p:nvPr/>
        </p:nvSpPr>
        <p:spPr bwMode="auto">
          <a:xfrm>
            <a:off x="5422785" y="800100"/>
            <a:ext cx="134524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900" b="1" i="1">
                <a:latin typeface="Literata" pitchFamily="2" charset="0"/>
              </a:rPr>
              <a:t>Subdirección Jurídica</a:t>
            </a:r>
            <a:endParaRPr lang="es-ES" altLang="es-MX" sz="900" b="1" i="1">
              <a:latin typeface="Literata" pitchFamily="2" charset="0"/>
            </a:endParaRPr>
          </a:p>
        </p:txBody>
      </p:sp>
      <p:cxnSp>
        <p:nvCxnSpPr>
          <p:cNvPr id="101" name="47 Conector recto"/>
          <p:cNvCxnSpPr/>
          <p:nvPr/>
        </p:nvCxnSpPr>
        <p:spPr>
          <a:xfrm>
            <a:off x="6082904" y="6325791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6" name="Rectangle 42"/>
          <p:cNvSpPr>
            <a:spLocks noChangeArrowheads="1"/>
          </p:cNvSpPr>
          <p:nvPr/>
        </p:nvSpPr>
        <p:spPr bwMode="auto">
          <a:xfrm>
            <a:off x="5351860" y="2382442"/>
            <a:ext cx="129778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)</a:t>
            </a:r>
          </a:p>
        </p:txBody>
      </p:sp>
      <p:sp>
        <p:nvSpPr>
          <p:cNvPr id="52237" name="Rectangle 12"/>
          <p:cNvSpPr>
            <a:spLocks noChangeArrowheads="1"/>
          </p:cNvSpPr>
          <p:nvPr/>
        </p:nvSpPr>
        <p:spPr bwMode="auto">
          <a:xfrm>
            <a:off x="5504260" y="1749029"/>
            <a:ext cx="1190625" cy="35242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cxnSp>
        <p:nvCxnSpPr>
          <p:cNvPr id="80" name="63 Conector recto"/>
          <p:cNvCxnSpPr/>
          <p:nvPr/>
        </p:nvCxnSpPr>
        <p:spPr>
          <a:xfrm>
            <a:off x="6068616" y="6237685"/>
            <a:ext cx="511969" cy="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9" name="Rectangle 42"/>
          <p:cNvSpPr>
            <a:spLocks noChangeArrowheads="1"/>
          </p:cNvSpPr>
          <p:nvPr/>
        </p:nvSpPr>
        <p:spPr bwMode="auto">
          <a:xfrm>
            <a:off x="5520928" y="1744266"/>
            <a:ext cx="1157288" cy="15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</a:rPr>
              <a:t>Subdirección Jurídica</a:t>
            </a:r>
            <a:endParaRPr lang="es-MX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52240" name="Text Box 265"/>
          <p:cNvSpPr txBox="1">
            <a:spLocks noChangeArrowheads="1"/>
          </p:cNvSpPr>
          <p:nvPr/>
        </p:nvSpPr>
        <p:spPr bwMode="auto">
          <a:xfrm>
            <a:off x="5522119" y="1918097"/>
            <a:ext cx="11715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Arial" panose="020B0604020202020204" pitchFamily="34" charset="0"/>
              </a:rPr>
              <a:t> </a:t>
            </a:r>
            <a:r>
              <a:rPr lang="es-MX" altLang="es-MX" sz="450">
                <a:latin typeface="Literata" pitchFamily="2" charset="0"/>
              </a:rPr>
              <a:t>Mauricio González Barrera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Subdirector Jurídico</a:t>
            </a:r>
          </a:p>
        </p:txBody>
      </p:sp>
      <p:sp>
        <p:nvSpPr>
          <p:cNvPr id="52241" name="Line 258"/>
          <p:cNvSpPr>
            <a:spLocks noChangeShapeType="1"/>
          </p:cNvSpPr>
          <p:nvPr/>
        </p:nvSpPr>
        <p:spPr bwMode="auto">
          <a:xfrm flipH="1" flipV="1">
            <a:off x="5516166" y="1949054"/>
            <a:ext cx="1188244" cy="0"/>
          </a:xfrm>
          <a:prstGeom prst="line">
            <a:avLst/>
          </a:prstGeom>
          <a:noFill/>
          <a:ln w="6350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pic>
        <p:nvPicPr>
          <p:cNvPr id="52242" name="Image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641" y="2277666"/>
            <a:ext cx="1227534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3" name="CuadroTexto 4"/>
          <p:cNvSpPr txBox="1">
            <a:spLocks noChangeArrowheads="1"/>
          </p:cNvSpPr>
          <p:nvPr/>
        </p:nvSpPr>
        <p:spPr bwMode="auto">
          <a:xfrm>
            <a:off x="5812631" y="2284810"/>
            <a:ext cx="62228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latin typeface="Literata" pitchFamily="2" charset="0"/>
              </a:rPr>
              <a:t>Auxiliar Jurídico</a:t>
            </a:r>
            <a:endParaRPr lang="es-MX" altLang="es-MX" sz="450" b="1"/>
          </a:p>
        </p:txBody>
      </p:sp>
      <p:sp>
        <p:nvSpPr>
          <p:cNvPr id="52244" name="CuadroTexto 5"/>
          <p:cNvSpPr txBox="1">
            <a:spLocks noChangeArrowheads="1"/>
          </p:cNvSpPr>
          <p:nvPr/>
        </p:nvSpPr>
        <p:spPr bwMode="auto">
          <a:xfrm>
            <a:off x="5661816" y="2438400"/>
            <a:ext cx="8707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Gerardo Yair Robles Castro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Auxiliar Administrativo (A)</a:t>
            </a:r>
          </a:p>
        </p:txBody>
      </p:sp>
      <p:cxnSp>
        <p:nvCxnSpPr>
          <p:cNvPr id="52245" name="55 Conector recto"/>
          <p:cNvCxnSpPr>
            <a:cxnSpLocks noChangeShapeType="1"/>
          </p:cNvCxnSpPr>
          <p:nvPr/>
        </p:nvCxnSpPr>
        <p:spPr bwMode="auto">
          <a:xfrm>
            <a:off x="5501879" y="2419350"/>
            <a:ext cx="1183481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46" name="Text Box 210"/>
          <p:cNvSpPr txBox="1">
            <a:spLocks noChangeArrowheads="1"/>
          </p:cNvSpPr>
          <p:nvPr/>
        </p:nvSpPr>
        <p:spPr bwMode="auto">
          <a:xfrm>
            <a:off x="4818453" y="590550"/>
            <a:ext cx="25539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900" b="1" i="1">
                <a:latin typeface="Literata" pitchFamily="2" charset="0"/>
              </a:rPr>
              <a:t>Universidad Intercultural de San Luis Potosí</a:t>
            </a:r>
            <a:endParaRPr lang="es-ES" altLang="es-MX" sz="900" b="1" i="1"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7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650" name="87 Conector recto"/>
          <p:cNvCxnSpPr>
            <a:cxnSpLocks noChangeShapeType="1"/>
          </p:cNvCxnSpPr>
          <p:nvPr/>
        </p:nvCxnSpPr>
        <p:spPr bwMode="auto">
          <a:xfrm>
            <a:off x="5336381" y="5172075"/>
            <a:ext cx="758429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1" name="87 Conector recto"/>
          <p:cNvCxnSpPr>
            <a:cxnSpLocks noChangeShapeType="1"/>
          </p:cNvCxnSpPr>
          <p:nvPr/>
        </p:nvCxnSpPr>
        <p:spPr bwMode="auto">
          <a:xfrm>
            <a:off x="6099573" y="5310188"/>
            <a:ext cx="759619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2" name="38 Conector recto"/>
          <p:cNvCxnSpPr>
            <a:cxnSpLocks noChangeShapeType="1"/>
          </p:cNvCxnSpPr>
          <p:nvPr/>
        </p:nvCxnSpPr>
        <p:spPr bwMode="auto">
          <a:xfrm flipV="1">
            <a:off x="6094810" y="1318023"/>
            <a:ext cx="0" cy="3992165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53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869" y="0"/>
            <a:ext cx="1004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2"/>
          <p:cNvSpPr txBox="1">
            <a:spLocks noChangeArrowheads="1"/>
          </p:cNvSpPr>
          <p:nvPr/>
        </p:nvSpPr>
        <p:spPr bwMode="auto">
          <a:xfrm>
            <a:off x="3548063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1500" b="1" i="1">
                <a:latin typeface="Literata" pitchFamily="2" charset="0"/>
              </a:rPr>
              <a:t>ORGANIGRAMA</a:t>
            </a:r>
          </a:p>
        </p:txBody>
      </p:sp>
      <p:sp>
        <p:nvSpPr>
          <p:cNvPr id="27655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27656" name="Text Box 123"/>
          <p:cNvSpPr txBox="1">
            <a:spLocks noChangeArrowheads="1"/>
          </p:cNvSpPr>
          <p:nvPr/>
        </p:nvSpPr>
        <p:spPr bwMode="auto">
          <a:xfrm>
            <a:off x="4512469" y="6280547"/>
            <a:ext cx="159530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01 Puesto de Confianza acéfalo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09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02 Contrato por Tiempo Indeterminado acéfalo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 b="1" i="1">
                <a:latin typeface="Literata" pitchFamily="2" charset="0"/>
                <a:cs typeface="Arial" panose="020B0604020202020204" pitchFamily="34" charset="0"/>
              </a:rPr>
              <a:t>Total: 12</a:t>
            </a:r>
            <a:endParaRPr lang="es-ES_tradnl" altLang="es-MX" sz="525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657" name="Text Box 210"/>
          <p:cNvSpPr txBox="1">
            <a:spLocks noChangeArrowheads="1"/>
          </p:cNvSpPr>
          <p:nvPr/>
        </p:nvSpPr>
        <p:spPr bwMode="auto">
          <a:xfrm>
            <a:off x="4818453" y="385763"/>
            <a:ext cx="25539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900" b="1" i="1">
                <a:solidFill>
                  <a:srgbClr val="000000"/>
                </a:solidFill>
                <a:latin typeface="Literata" pitchFamily="2" charset="0"/>
              </a:rPr>
              <a:t>Universidad Intercultural de San Luis Potosí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900" b="1" i="1">
                <a:solidFill>
                  <a:srgbClr val="000000"/>
                </a:solidFill>
                <a:latin typeface="Literata" pitchFamily="2" charset="0"/>
              </a:rPr>
              <a:t>Subdirección Académica</a:t>
            </a:r>
          </a:p>
        </p:txBody>
      </p:sp>
      <p:sp>
        <p:nvSpPr>
          <p:cNvPr id="58" name="Rectangle 23">
            <a:extLst/>
          </p:cNvPr>
          <p:cNvSpPr>
            <a:spLocks noChangeArrowheads="1"/>
          </p:cNvSpPr>
          <p:nvPr/>
        </p:nvSpPr>
        <p:spPr bwMode="auto">
          <a:xfrm>
            <a:off x="5699523" y="808435"/>
            <a:ext cx="777478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MX" altLang="es-MX" sz="450" b="1" ker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662" name="Text Box 266"/>
          <p:cNvSpPr txBox="1">
            <a:spLocks noChangeArrowheads="1"/>
          </p:cNvSpPr>
          <p:nvPr/>
        </p:nvSpPr>
        <p:spPr bwMode="auto">
          <a:xfrm>
            <a:off x="5877580" y="989410"/>
            <a:ext cx="44755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525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Rectoría</a:t>
            </a:r>
            <a:endParaRPr lang="es-MX" altLang="es-MX" sz="525" dirty="0">
              <a:solidFill>
                <a:srgbClr val="000000"/>
              </a:solidFill>
              <a:latin typeface="Literata"/>
            </a:endParaRPr>
          </a:p>
        </p:txBody>
      </p:sp>
      <p:sp>
        <p:nvSpPr>
          <p:cNvPr id="60" name="Rectangle 23">
            <a:extLst/>
          </p:cNvPr>
          <p:cNvSpPr>
            <a:spLocks noChangeArrowheads="1"/>
          </p:cNvSpPr>
          <p:nvPr/>
        </p:nvSpPr>
        <p:spPr bwMode="auto">
          <a:xfrm>
            <a:off x="5699523" y="1453754"/>
            <a:ext cx="812006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MX" altLang="es-MX" sz="450" b="1" ker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661" name="Text Box 266"/>
          <p:cNvSpPr txBox="1">
            <a:spLocks noChangeArrowheads="1"/>
          </p:cNvSpPr>
          <p:nvPr/>
        </p:nvSpPr>
        <p:spPr bwMode="auto">
          <a:xfrm>
            <a:off x="5693918" y="1462088"/>
            <a:ext cx="83869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Literata" pitchFamily="2" charset="0"/>
              </a:rPr>
              <a:t>Subdirección Académica</a:t>
            </a:r>
            <a:endParaRPr lang="es-MX" altLang="es-MX" sz="450">
              <a:solidFill>
                <a:srgbClr val="000000"/>
              </a:solidFill>
              <a:latin typeface="Literata" pitchFamily="2" charset="0"/>
            </a:endParaRPr>
          </a:p>
        </p:txBody>
      </p:sp>
      <p:cxnSp>
        <p:nvCxnSpPr>
          <p:cNvPr id="2" name="87 Conector recto"/>
          <p:cNvCxnSpPr>
            <a:cxnSpLocks noChangeShapeType="1"/>
          </p:cNvCxnSpPr>
          <p:nvPr/>
        </p:nvCxnSpPr>
        <p:spPr bwMode="auto">
          <a:xfrm>
            <a:off x="6090048" y="2508647"/>
            <a:ext cx="945356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3" name="Line 258"/>
          <p:cNvSpPr>
            <a:spLocks noChangeShapeType="1"/>
          </p:cNvSpPr>
          <p:nvPr/>
        </p:nvSpPr>
        <p:spPr bwMode="auto">
          <a:xfrm flipH="1" flipV="1">
            <a:off x="5699522" y="1576388"/>
            <a:ext cx="800100" cy="0"/>
          </a:xfrm>
          <a:prstGeom prst="line">
            <a:avLst/>
          </a:prstGeom>
          <a:noFill/>
          <a:ln w="6350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69" name="Rectangle 12">
            <a:extLst/>
          </p:cNvPr>
          <p:cNvSpPr>
            <a:spLocks noChangeArrowheads="1"/>
          </p:cNvSpPr>
          <p:nvPr/>
        </p:nvSpPr>
        <p:spPr bwMode="auto">
          <a:xfrm>
            <a:off x="6293644" y="2170510"/>
            <a:ext cx="778669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665" name="Rectangle 42"/>
          <p:cNvSpPr>
            <a:spLocks noChangeArrowheads="1"/>
          </p:cNvSpPr>
          <p:nvPr/>
        </p:nvSpPr>
        <p:spPr bwMode="auto">
          <a:xfrm>
            <a:off x="6318647" y="2162176"/>
            <a:ext cx="7858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Auxiliar Administrativo</a:t>
            </a:r>
          </a:p>
        </p:txBody>
      </p:sp>
      <p:cxnSp>
        <p:nvCxnSpPr>
          <p:cNvPr id="27666" name="55 Conector recto"/>
          <p:cNvCxnSpPr>
            <a:cxnSpLocks noChangeShapeType="1"/>
          </p:cNvCxnSpPr>
          <p:nvPr/>
        </p:nvCxnSpPr>
        <p:spPr bwMode="auto">
          <a:xfrm flipV="1">
            <a:off x="6301979" y="2345531"/>
            <a:ext cx="767953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7" name="Rectangle 42"/>
          <p:cNvSpPr>
            <a:spLocks noChangeArrowheads="1"/>
          </p:cNvSpPr>
          <p:nvPr/>
        </p:nvSpPr>
        <p:spPr bwMode="auto">
          <a:xfrm>
            <a:off x="6274594" y="2352675"/>
            <a:ext cx="8120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Saira Lizeth Martínez Anguiano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Auxiliar Administrativo (C)</a:t>
            </a:r>
          </a:p>
        </p:txBody>
      </p:sp>
      <p:cxnSp>
        <p:nvCxnSpPr>
          <p:cNvPr id="27668" name="87 Conector recto"/>
          <p:cNvCxnSpPr>
            <a:cxnSpLocks noChangeShapeType="1"/>
          </p:cNvCxnSpPr>
          <p:nvPr/>
        </p:nvCxnSpPr>
        <p:spPr bwMode="auto">
          <a:xfrm>
            <a:off x="4300538" y="2942035"/>
            <a:ext cx="2391966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9" name="38 Conector recto"/>
          <p:cNvCxnSpPr>
            <a:cxnSpLocks noChangeShapeType="1"/>
          </p:cNvCxnSpPr>
          <p:nvPr/>
        </p:nvCxnSpPr>
        <p:spPr bwMode="auto">
          <a:xfrm flipH="1" flipV="1">
            <a:off x="4300538" y="2942035"/>
            <a:ext cx="0" cy="41910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0" name="38 Conector recto"/>
          <p:cNvCxnSpPr>
            <a:cxnSpLocks noChangeShapeType="1"/>
          </p:cNvCxnSpPr>
          <p:nvPr/>
        </p:nvCxnSpPr>
        <p:spPr bwMode="auto">
          <a:xfrm flipV="1">
            <a:off x="6700838" y="3783807"/>
            <a:ext cx="0" cy="346472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1" name="38 Conector recto"/>
          <p:cNvCxnSpPr>
            <a:cxnSpLocks noChangeShapeType="1"/>
          </p:cNvCxnSpPr>
          <p:nvPr/>
        </p:nvCxnSpPr>
        <p:spPr bwMode="auto">
          <a:xfrm flipV="1">
            <a:off x="6680597" y="2942035"/>
            <a:ext cx="0" cy="64770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2" name="38 Conector recto"/>
          <p:cNvCxnSpPr>
            <a:cxnSpLocks noChangeShapeType="1"/>
          </p:cNvCxnSpPr>
          <p:nvPr/>
        </p:nvCxnSpPr>
        <p:spPr bwMode="auto">
          <a:xfrm flipV="1">
            <a:off x="7889081" y="3776663"/>
            <a:ext cx="0" cy="564356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3" name="38 Conector recto"/>
          <p:cNvCxnSpPr>
            <a:cxnSpLocks noChangeShapeType="1"/>
          </p:cNvCxnSpPr>
          <p:nvPr/>
        </p:nvCxnSpPr>
        <p:spPr bwMode="auto">
          <a:xfrm flipV="1">
            <a:off x="5514975" y="3776663"/>
            <a:ext cx="0" cy="50839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74" name="38 Conector recto"/>
          <p:cNvCxnSpPr>
            <a:cxnSpLocks noChangeShapeType="1"/>
          </p:cNvCxnSpPr>
          <p:nvPr/>
        </p:nvCxnSpPr>
        <p:spPr bwMode="auto">
          <a:xfrm flipV="1">
            <a:off x="5553075" y="2943226"/>
            <a:ext cx="0" cy="621506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Rectangle 12">
            <a:extLst/>
          </p:cNvPr>
          <p:cNvSpPr>
            <a:spLocks noChangeArrowheads="1"/>
          </p:cNvSpPr>
          <p:nvPr/>
        </p:nvSpPr>
        <p:spPr bwMode="auto">
          <a:xfrm>
            <a:off x="7469982" y="3990975"/>
            <a:ext cx="736997" cy="454819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 dirty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676" name="Rectangle 42"/>
          <p:cNvSpPr>
            <a:spLocks noChangeArrowheads="1"/>
          </p:cNvSpPr>
          <p:nvPr/>
        </p:nvSpPr>
        <p:spPr bwMode="auto">
          <a:xfrm>
            <a:off x="7444979" y="4168379"/>
            <a:ext cx="8191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Manuel Alejandro Moreno Ramos</a:t>
            </a:r>
            <a:br>
              <a:rPr lang="es-MX" altLang="es-MX" sz="450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Coordinación (A)</a:t>
            </a:r>
          </a:p>
        </p:txBody>
      </p:sp>
      <p:sp>
        <p:nvSpPr>
          <p:cNvPr id="27677" name="Rectangle 42"/>
          <p:cNvSpPr>
            <a:spLocks noChangeArrowheads="1"/>
          </p:cNvSpPr>
          <p:nvPr/>
        </p:nvSpPr>
        <p:spPr bwMode="auto">
          <a:xfrm>
            <a:off x="7443787" y="3973117"/>
            <a:ext cx="7858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Archivo</a:t>
            </a:r>
          </a:p>
        </p:txBody>
      </p:sp>
      <p:sp>
        <p:nvSpPr>
          <p:cNvPr id="118" name="Rectangle 12">
            <a:extLst/>
          </p:cNvPr>
          <p:cNvSpPr>
            <a:spLocks noChangeArrowheads="1"/>
          </p:cNvSpPr>
          <p:nvPr/>
        </p:nvSpPr>
        <p:spPr bwMode="auto">
          <a:xfrm>
            <a:off x="6287691" y="3994547"/>
            <a:ext cx="777478" cy="465534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679" name="Rectangle 42"/>
          <p:cNvSpPr>
            <a:spLocks noChangeArrowheads="1"/>
          </p:cNvSpPr>
          <p:nvPr/>
        </p:nvSpPr>
        <p:spPr bwMode="auto">
          <a:xfrm>
            <a:off x="6276976" y="3962400"/>
            <a:ext cx="78462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Literata" pitchFamily="2" charset="0"/>
              </a:rPr>
              <a:t>Coordinación de Evaluación Académica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450" b="1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7680" name="Rectangle 42"/>
          <p:cNvSpPr>
            <a:spLocks noChangeArrowheads="1"/>
          </p:cNvSpPr>
          <p:nvPr/>
        </p:nvSpPr>
        <p:spPr bwMode="auto">
          <a:xfrm>
            <a:off x="6268641" y="4177904"/>
            <a:ext cx="80724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Reyna Isela Castro García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Coordinación (A)</a:t>
            </a:r>
          </a:p>
        </p:txBody>
      </p:sp>
      <p:cxnSp>
        <p:nvCxnSpPr>
          <p:cNvPr id="27681" name="55 Conector recto"/>
          <p:cNvCxnSpPr>
            <a:cxnSpLocks noChangeShapeType="1"/>
          </p:cNvCxnSpPr>
          <p:nvPr/>
        </p:nvCxnSpPr>
        <p:spPr bwMode="auto">
          <a:xfrm flipV="1">
            <a:off x="6292454" y="4204097"/>
            <a:ext cx="767953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82" name="48 Rectángulo"/>
          <p:cNvSpPr>
            <a:spLocks noChangeArrowheads="1"/>
          </p:cNvSpPr>
          <p:nvPr/>
        </p:nvSpPr>
        <p:spPr bwMode="auto">
          <a:xfrm>
            <a:off x="6679407" y="5849541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450" b="1" i="1" u="sng">
                <a:latin typeface="Literata" pitchFamily="2" charset="0"/>
              </a:rPr>
              <a:t>C.P. Sofía Torres Guerrero </a:t>
            </a:r>
            <a:r>
              <a:rPr lang="es-ES_tradnl" altLang="es-MX" sz="450" i="1">
                <a:latin typeface="Literata" pitchFamily="2" charset="0"/>
              </a:rPr>
              <a:t>Subdirectora Administrativa  de la </a:t>
            </a:r>
            <a:r>
              <a:rPr lang="es-ES_tradnl" altLang="es-MX" sz="450" b="1" i="1" u="sng">
                <a:latin typeface="Literata" pitchFamily="2" charset="0"/>
              </a:rPr>
              <a:t>Universidad Intercultural de San Luis Potosí</a:t>
            </a:r>
            <a:r>
              <a:rPr lang="es-ES_tradnl" altLang="es-MX" sz="450">
                <a:latin typeface="Literata" pitchFamily="2" charset="0"/>
              </a:rPr>
              <a:t>, </a:t>
            </a:r>
            <a:r>
              <a:rPr lang="es-ES_tradnl" altLang="es-MX" sz="450" b="1">
                <a:latin typeface="Literata" pitchFamily="2" charset="0"/>
              </a:rPr>
              <a:t>Certifica </a:t>
            </a:r>
            <a:r>
              <a:rPr lang="es-ES_tradnl" altLang="es-MX" sz="450">
                <a:latin typeface="Literata" pitchFamily="2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>
                <a:latin typeface="Literata" pitchFamily="2" charset="0"/>
              </a:rPr>
              <a:t>Agosto del año 2024.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_tradnl" altLang="es-MX" sz="450" b="1" i="1">
                <a:latin typeface="Literata" pitchFamily="2" charset="0"/>
              </a:rPr>
              <a:t>Firma___________________________</a:t>
            </a:r>
            <a:endParaRPr lang="es-ES_tradnl" altLang="es-MX" sz="450">
              <a:latin typeface="Literata" pitchFamily="2" charset="0"/>
            </a:endParaRPr>
          </a:p>
        </p:txBody>
      </p:sp>
      <p:sp>
        <p:nvSpPr>
          <p:cNvPr id="79" name="Rectangle 12">
            <a:extLst/>
          </p:cNvPr>
          <p:cNvSpPr>
            <a:spLocks noChangeArrowheads="1"/>
          </p:cNvSpPr>
          <p:nvPr/>
        </p:nvSpPr>
        <p:spPr bwMode="auto">
          <a:xfrm>
            <a:off x="5097066" y="4812507"/>
            <a:ext cx="778669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80" name="Rectangle 12">
            <a:extLst/>
          </p:cNvPr>
          <p:cNvSpPr>
            <a:spLocks noChangeArrowheads="1"/>
          </p:cNvSpPr>
          <p:nvPr/>
        </p:nvSpPr>
        <p:spPr bwMode="auto">
          <a:xfrm>
            <a:off x="6298406" y="3119438"/>
            <a:ext cx="777479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685" name="Rectangle 42"/>
          <p:cNvSpPr>
            <a:spLocks noChangeArrowheads="1"/>
          </p:cNvSpPr>
          <p:nvPr/>
        </p:nvSpPr>
        <p:spPr bwMode="auto">
          <a:xfrm>
            <a:off x="6286500" y="3370660"/>
            <a:ext cx="81081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Coordinación (B)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Acéfalo</a:t>
            </a:r>
          </a:p>
        </p:txBody>
      </p:sp>
      <p:sp>
        <p:nvSpPr>
          <p:cNvPr id="81" name="Rectangle 12">
            <a:extLst/>
          </p:cNvPr>
          <p:cNvSpPr>
            <a:spLocks noChangeArrowheads="1"/>
          </p:cNvSpPr>
          <p:nvPr/>
        </p:nvSpPr>
        <p:spPr bwMode="auto">
          <a:xfrm>
            <a:off x="5098256" y="3990976"/>
            <a:ext cx="777479" cy="469106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687" name="2 CuadroTexto"/>
          <p:cNvSpPr txBox="1">
            <a:spLocks noChangeArrowheads="1"/>
          </p:cNvSpPr>
          <p:nvPr/>
        </p:nvSpPr>
        <p:spPr bwMode="auto">
          <a:xfrm>
            <a:off x="5098256" y="3980260"/>
            <a:ext cx="79533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450" b="1">
                <a:solidFill>
                  <a:srgbClr val="000000"/>
                </a:solidFill>
                <a:latin typeface="Literata" pitchFamily="2" charset="0"/>
              </a:rPr>
              <a:t>Coordinación de Innovación Pedagógica</a:t>
            </a:r>
          </a:p>
        </p:txBody>
      </p:sp>
      <p:sp>
        <p:nvSpPr>
          <p:cNvPr id="27688" name="Rectangle 42"/>
          <p:cNvSpPr>
            <a:spLocks noChangeArrowheads="1"/>
          </p:cNvSpPr>
          <p:nvPr/>
        </p:nvSpPr>
        <p:spPr bwMode="auto">
          <a:xfrm>
            <a:off x="5094685" y="4117181"/>
            <a:ext cx="81200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/>
            </a:r>
            <a:br>
              <a:rPr lang="es-MX" altLang="es-MX" sz="450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Angélica Guadalupe Carrizales Mata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Coordinación (A)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45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83" name="Rectangle 12">
            <a:extLst/>
          </p:cNvPr>
          <p:cNvSpPr>
            <a:spLocks noChangeArrowheads="1"/>
          </p:cNvSpPr>
          <p:nvPr/>
        </p:nvSpPr>
        <p:spPr bwMode="auto">
          <a:xfrm>
            <a:off x="5144691" y="3127773"/>
            <a:ext cx="736997" cy="454819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 dirty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690" name="Rectangle 42"/>
          <p:cNvSpPr>
            <a:spLocks noChangeArrowheads="1"/>
          </p:cNvSpPr>
          <p:nvPr/>
        </p:nvSpPr>
        <p:spPr bwMode="auto">
          <a:xfrm>
            <a:off x="5160169" y="3126582"/>
            <a:ext cx="78462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Investigación</a:t>
            </a:r>
          </a:p>
        </p:txBody>
      </p:sp>
      <p:sp>
        <p:nvSpPr>
          <p:cNvPr id="27691" name="Rectangle 42"/>
          <p:cNvSpPr>
            <a:spLocks noChangeArrowheads="1"/>
          </p:cNvSpPr>
          <p:nvPr/>
        </p:nvSpPr>
        <p:spPr bwMode="auto">
          <a:xfrm>
            <a:off x="5131594" y="3365897"/>
            <a:ext cx="81200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Natalie Vega Martínez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Coordinación (B)</a:t>
            </a:r>
          </a:p>
        </p:txBody>
      </p:sp>
      <p:cxnSp>
        <p:nvCxnSpPr>
          <p:cNvPr id="27692" name="55 Conector recto"/>
          <p:cNvCxnSpPr>
            <a:cxnSpLocks noChangeShapeType="1"/>
          </p:cNvCxnSpPr>
          <p:nvPr/>
        </p:nvCxnSpPr>
        <p:spPr bwMode="auto">
          <a:xfrm flipV="1">
            <a:off x="5136357" y="3319463"/>
            <a:ext cx="76914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63 Conector recto"/>
          <p:cNvCxnSpPr/>
          <p:nvPr/>
        </p:nvCxnSpPr>
        <p:spPr>
          <a:xfrm>
            <a:off x="6113860" y="6351985"/>
            <a:ext cx="511969" cy="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47 Conector recto"/>
          <p:cNvCxnSpPr/>
          <p:nvPr/>
        </p:nvCxnSpPr>
        <p:spPr>
          <a:xfrm>
            <a:off x="6113860" y="6431756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12">
            <a:extLst/>
          </p:cNvPr>
          <p:cNvSpPr>
            <a:spLocks noChangeArrowheads="1"/>
          </p:cNvSpPr>
          <p:nvPr/>
        </p:nvSpPr>
        <p:spPr bwMode="auto">
          <a:xfrm>
            <a:off x="6290073" y="4949429"/>
            <a:ext cx="778669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696" name="Rectangle 411"/>
          <p:cNvSpPr>
            <a:spLocks noChangeArrowheads="1"/>
          </p:cNvSpPr>
          <p:nvPr/>
        </p:nvSpPr>
        <p:spPr bwMode="auto">
          <a:xfrm>
            <a:off x="6235304" y="4927998"/>
            <a:ext cx="867965" cy="16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s-ES" altLang="es-MX" sz="450" b="1">
                <a:solidFill>
                  <a:srgbClr val="000000"/>
                </a:solidFill>
                <a:latin typeface="Literata" pitchFamily="2" charset="0"/>
              </a:rPr>
              <a:t>Técnico Académico</a:t>
            </a:r>
          </a:p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es-ES" altLang="es-MX" sz="45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7697" name="Rectangle 411"/>
          <p:cNvSpPr>
            <a:spLocks noChangeArrowheads="1"/>
          </p:cNvSpPr>
          <p:nvPr/>
        </p:nvSpPr>
        <p:spPr bwMode="auto">
          <a:xfrm>
            <a:off x="6260306" y="5106591"/>
            <a:ext cx="838200" cy="26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Juan José Faz Aguilar</a:t>
            </a:r>
          </a:p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Técnico Académico (A)</a:t>
            </a:r>
          </a:p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es-ES" altLang="es-MX" sz="45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7698" name="2 CuadroTexto"/>
          <p:cNvSpPr txBox="1">
            <a:spLocks noChangeArrowheads="1"/>
          </p:cNvSpPr>
          <p:nvPr/>
        </p:nvSpPr>
        <p:spPr bwMode="auto">
          <a:xfrm>
            <a:off x="5057775" y="4798219"/>
            <a:ext cx="87272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450" b="1">
                <a:solidFill>
                  <a:srgbClr val="000000"/>
                </a:solidFill>
                <a:latin typeface="Literata" pitchFamily="2" charset="0"/>
              </a:rPr>
              <a:t>Subcoordinación de Bibliotecas</a:t>
            </a:r>
          </a:p>
        </p:txBody>
      </p:sp>
      <p:sp>
        <p:nvSpPr>
          <p:cNvPr id="27699" name="2 CuadroTexto"/>
          <p:cNvSpPr txBox="1">
            <a:spLocks noChangeArrowheads="1"/>
          </p:cNvSpPr>
          <p:nvPr/>
        </p:nvSpPr>
        <p:spPr bwMode="auto">
          <a:xfrm>
            <a:off x="5053012" y="5032772"/>
            <a:ext cx="87272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María Yaneth Rosales Esparza</a:t>
            </a: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Subcoordinación (A)</a:t>
            </a:r>
          </a:p>
        </p:txBody>
      </p:sp>
      <p:sp>
        <p:nvSpPr>
          <p:cNvPr id="27706" name="Text Box 265"/>
          <p:cNvSpPr txBox="1">
            <a:spLocks noChangeArrowheads="1"/>
          </p:cNvSpPr>
          <p:nvPr/>
        </p:nvSpPr>
        <p:spPr bwMode="auto">
          <a:xfrm>
            <a:off x="5520929" y="1553766"/>
            <a:ext cx="116205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450"/>
              </a:lnSpc>
              <a:spcBef>
                <a:spcPct val="0"/>
              </a:spcBef>
              <a:buNone/>
              <a:defRPr/>
            </a:pPr>
            <a:r>
              <a:rPr lang="es-MX" altLang="es-MX" sz="450" dirty="0">
                <a:latin typeface="Literata" pitchFamily="2" charset="0"/>
              </a:rPr>
              <a:t>Jorge Leonardo </a:t>
            </a:r>
          </a:p>
          <a:p>
            <a:pPr algn="ctr">
              <a:lnSpc>
                <a:spcPts val="450"/>
              </a:lnSpc>
              <a:spcBef>
                <a:spcPct val="0"/>
              </a:spcBef>
              <a:buNone/>
              <a:defRPr/>
            </a:pPr>
            <a:r>
              <a:rPr lang="es-MX" altLang="es-MX" sz="450" dirty="0">
                <a:latin typeface="Literata" pitchFamily="2" charset="0"/>
              </a:rPr>
              <a:t>Reyes Martínez</a:t>
            </a:r>
          </a:p>
          <a:p>
            <a:pPr algn="ctr">
              <a:lnSpc>
                <a:spcPts val="450"/>
              </a:lnSpc>
              <a:spcBef>
                <a:spcPct val="0"/>
              </a:spcBef>
              <a:buNone/>
              <a:defRPr/>
            </a:pPr>
            <a:r>
              <a:rPr lang="es-MX" altLang="es-MX" sz="450" dirty="0">
                <a:latin typeface="Literata" pitchFamily="2" charset="0"/>
              </a:rPr>
              <a:t>Profesor de Tiempo </a:t>
            </a:r>
          </a:p>
          <a:p>
            <a:pPr algn="ctr">
              <a:lnSpc>
                <a:spcPts val="450"/>
              </a:lnSpc>
              <a:spcBef>
                <a:spcPct val="0"/>
              </a:spcBef>
              <a:buNone/>
              <a:defRPr/>
            </a:pPr>
            <a:r>
              <a:rPr lang="es-MX" altLang="es-MX" sz="450" dirty="0">
                <a:latin typeface="Literata" pitchFamily="2" charset="0"/>
              </a:rPr>
              <a:t>Completo (05)</a:t>
            </a:r>
          </a:p>
          <a:p>
            <a:pPr algn="ctr">
              <a:lnSpc>
                <a:spcPts val="450"/>
              </a:lnSpc>
              <a:spcBef>
                <a:spcPct val="0"/>
              </a:spcBef>
              <a:buNone/>
              <a:defRPr/>
            </a:pPr>
            <a:r>
              <a:rPr lang="es-MX" altLang="es-MX" sz="450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Con presupuesto, </a:t>
            </a:r>
          </a:p>
          <a:p>
            <a:pPr algn="ctr">
              <a:lnSpc>
                <a:spcPts val="450"/>
              </a:lnSpc>
              <a:spcBef>
                <a:spcPct val="0"/>
              </a:spcBef>
              <a:buNone/>
              <a:defRPr/>
            </a:pPr>
            <a:r>
              <a:rPr lang="es-MX" altLang="es-MX" sz="450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cubre encargado</a:t>
            </a:r>
          </a:p>
        </p:txBody>
      </p:sp>
      <p:cxnSp>
        <p:nvCxnSpPr>
          <p:cNvPr id="27701" name="87 Conector recto"/>
          <p:cNvCxnSpPr>
            <a:cxnSpLocks noChangeShapeType="1"/>
          </p:cNvCxnSpPr>
          <p:nvPr/>
        </p:nvCxnSpPr>
        <p:spPr bwMode="auto">
          <a:xfrm>
            <a:off x="4327922" y="3776663"/>
            <a:ext cx="3561159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702" name="55 Conector recto"/>
          <p:cNvCxnSpPr>
            <a:cxnSpLocks noChangeShapeType="1"/>
          </p:cNvCxnSpPr>
          <p:nvPr/>
        </p:nvCxnSpPr>
        <p:spPr bwMode="auto">
          <a:xfrm flipV="1">
            <a:off x="6297216" y="3394472"/>
            <a:ext cx="76914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703" name="55 Conector recto"/>
          <p:cNvCxnSpPr>
            <a:cxnSpLocks noChangeShapeType="1"/>
          </p:cNvCxnSpPr>
          <p:nvPr/>
        </p:nvCxnSpPr>
        <p:spPr bwMode="auto">
          <a:xfrm flipV="1">
            <a:off x="5094685" y="4212431"/>
            <a:ext cx="767953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704" name="55 Conector recto"/>
          <p:cNvCxnSpPr>
            <a:cxnSpLocks noChangeShapeType="1"/>
          </p:cNvCxnSpPr>
          <p:nvPr/>
        </p:nvCxnSpPr>
        <p:spPr bwMode="auto">
          <a:xfrm flipV="1">
            <a:off x="7461648" y="4164806"/>
            <a:ext cx="767953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705" name="55 Conector recto"/>
          <p:cNvCxnSpPr>
            <a:cxnSpLocks noChangeShapeType="1"/>
          </p:cNvCxnSpPr>
          <p:nvPr/>
        </p:nvCxnSpPr>
        <p:spPr bwMode="auto">
          <a:xfrm flipV="1">
            <a:off x="5097066" y="4995863"/>
            <a:ext cx="767953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55 Conector recto"/>
          <p:cNvCxnSpPr>
            <a:cxnSpLocks noChangeShapeType="1"/>
          </p:cNvCxnSpPr>
          <p:nvPr/>
        </p:nvCxnSpPr>
        <p:spPr bwMode="auto">
          <a:xfrm flipV="1">
            <a:off x="6298406" y="5098256"/>
            <a:ext cx="76795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1" name="47 Conector recto"/>
          <p:cNvCxnSpPr/>
          <p:nvPr/>
        </p:nvCxnSpPr>
        <p:spPr>
          <a:xfrm>
            <a:off x="6109098" y="6531769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08" name="38 Conector recto"/>
          <p:cNvCxnSpPr>
            <a:cxnSpLocks noChangeShapeType="1"/>
          </p:cNvCxnSpPr>
          <p:nvPr/>
        </p:nvCxnSpPr>
        <p:spPr bwMode="auto">
          <a:xfrm flipV="1">
            <a:off x="3812381" y="3231356"/>
            <a:ext cx="0" cy="186690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709" name="87 Conector recto"/>
          <p:cNvCxnSpPr>
            <a:cxnSpLocks noChangeShapeType="1"/>
          </p:cNvCxnSpPr>
          <p:nvPr/>
        </p:nvCxnSpPr>
        <p:spPr bwMode="auto">
          <a:xfrm flipV="1">
            <a:off x="3799285" y="3231356"/>
            <a:ext cx="155972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710" name="87 Conector recto"/>
          <p:cNvCxnSpPr>
            <a:cxnSpLocks noChangeShapeType="1"/>
          </p:cNvCxnSpPr>
          <p:nvPr/>
        </p:nvCxnSpPr>
        <p:spPr bwMode="auto">
          <a:xfrm flipV="1">
            <a:off x="3805238" y="5098256"/>
            <a:ext cx="155972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" name="Rectangle 12">
            <a:extLst/>
          </p:cNvPr>
          <p:cNvSpPr>
            <a:spLocks noChangeArrowheads="1"/>
          </p:cNvSpPr>
          <p:nvPr/>
        </p:nvSpPr>
        <p:spPr bwMode="auto">
          <a:xfrm>
            <a:off x="3927873" y="3022998"/>
            <a:ext cx="777478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sp>
        <p:nvSpPr>
          <p:cNvPr id="27712" name="Rectangle 42"/>
          <p:cNvSpPr>
            <a:spLocks noChangeArrowheads="1"/>
          </p:cNvSpPr>
          <p:nvPr/>
        </p:nvSpPr>
        <p:spPr bwMode="auto">
          <a:xfrm>
            <a:off x="3917157" y="3044429"/>
            <a:ext cx="78462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Formación Docente</a:t>
            </a:r>
          </a:p>
        </p:txBody>
      </p:sp>
      <p:sp>
        <p:nvSpPr>
          <p:cNvPr id="27713" name="Rectangle 42"/>
          <p:cNvSpPr>
            <a:spLocks noChangeArrowheads="1"/>
          </p:cNvSpPr>
          <p:nvPr/>
        </p:nvSpPr>
        <p:spPr bwMode="auto">
          <a:xfrm>
            <a:off x="3902869" y="3234929"/>
            <a:ext cx="8632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Luis Miguel Rosas Meléndez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Coordinación (C)</a:t>
            </a:r>
          </a:p>
        </p:txBody>
      </p:sp>
      <p:cxnSp>
        <p:nvCxnSpPr>
          <p:cNvPr id="27714" name="38 Conector recto"/>
          <p:cNvCxnSpPr>
            <a:cxnSpLocks noChangeShapeType="1"/>
          </p:cNvCxnSpPr>
          <p:nvPr/>
        </p:nvCxnSpPr>
        <p:spPr bwMode="auto">
          <a:xfrm flipV="1">
            <a:off x="4327922" y="3776663"/>
            <a:ext cx="0" cy="50839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0" name="Rectangle 12">
            <a:extLst/>
          </p:cNvPr>
          <p:cNvSpPr>
            <a:spLocks noChangeArrowheads="1"/>
          </p:cNvSpPr>
          <p:nvPr/>
        </p:nvSpPr>
        <p:spPr bwMode="auto">
          <a:xfrm>
            <a:off x="3946923" y="3949304"/>
            <a:ext cx="778669" cy="534590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 dirty="0">
              <a:solidFill>
                <a:srgbClr val="C00000"/>
              </a:solidFill>
              <a:latin typeface="Literata"/>
            </a:endParaRPr>
          </a:p>
        </p:txBody>
      </p:sp>
      <p:cxnSp>
        <p:nvCxnSpPr>
          <p:cNvPr id="27716" name="55 Conector recto"/>
          <p:cNvCxnSpPr>
            <a:cxnSpLocks noChangeShapeType="1"/>
          </p:cNvCxnSpPr>
          <p:nvPr/>
        </p:nvCxnSpPr>
        <p:spPr bwMode="auto">
          <a:xfrm flipV="1">
            <a:off x="3962400" y="4244579"/>
            <a:ext cx="76795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717" name="Rectangle 411"/>
          <p:cNvSpPr>
            <a:spLocks noChangeArrowheads="1"/>
          </p:cNvSpPr>
          <p:nvPr/>
        </p:nvSpPr>
        <p:spPr bwMode="auto">
          <a:xfrm>
            <a:off x="3888581" y="3943350"/>
            <a:ext cx="877491" cy="20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s-ES" altLang="es-MX" sz="450" b="1">
                <a:solidFill>
                  <a:srgbClr val="000000"/>
                </a:solidFill>
                <a:latin typeface="Literata" pitchFamily="2" charset="0"/>
              </a:rPr>
              <a:t>Coordinación de Ingreso y Promoción de Personal Académico</a:t>
            </a:r>
          </a:p>
        </p:txBody>
      </p:sp>
      <p:cxnSp>
        <p:nvCxnSpPr>
          <p:cNvPr id="27718" name="55 Conector recto"/>
          <p:cNvCxnSpPr>
            <a:cxnSpLocks noChangeShapeType="1"/>
          </p:cNvCxnSpPr>
          <p:nvPr/>
        </p:nvCxnSpPr>
        <p:spPr bwMode="auto">
          <a:xfrm flipV="1">
            <a:off x="3932635" y="3231356"/>
            <a:ext cx="76914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Rectangle 12">
            <a:extLst/>
          </p:cNvPr>
          <p:cNvSpPr>
            <a:spLocks noChangeArrowheads="1"/>
          </p:cNvSpPr>
          <p:nvPr/>
        </p:nvSpPr>
        <p:spPr bwMode="auto">
          <a:xfrm>
            <a:off x="3912394" y="4742260"/>
            <a:ext cx="778669" cy="478631"/>
          </a:xfrm>
          <a:prstGeom prst="rect">
            <a:avLst/>
          </a:prstGeom>
          <a:solidFill>
            <a:sysClr val="window" lastClr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525" kern="0">
              <a:solidFill>
                <a:srgbClr val="C00000"/>
              </a:solidFill>
              <a:latin typeface="Literata"/>
            </a:endParaRPr>
          </a:p>
        </p:txBody>
      </p:sp>
      <p:cxnSp>
        <p:nvCxnSpPr>
          <p:cNvPr id="27720" name="55 Conector recto"/>
          <p:cNvCxnSpPr>
            <a:cxnSpLocks noChangeShapeType="1"/>
          </p:cNvCxnSpPr>
          <p:nvPr/>
        </p:nvCxnSpPr>
        <p:spPr bwMode="auto">
          <a:xfrm flipV="1">
            <a:off x="3920729" y="4982766"/>
            <a:ext cx="76914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721" name="2 CuadroTexto"/>
          <p:cNvSpPr txBox="1">
            <a:spLocks noChangeArrowheads="1"/>
          </p:cNvSpPr>
          <p:nvPr/>
        </p:nvSpPr>
        <p:spPr bwMode="auto">
          <a:xfrm>
            <a:off x="3827860" y="5010150"/>
            <a:ext cx="8727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Subcoordinación (B)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Acéfalo</a:t>
            </a:r>
          </a:p>
        </p:txBody>
      </p:sp>
      <p:sp>
        <p:nvSpPr>
          <p:cNvPr id="27722" name="2 CuadroTexto"/>
          <p:cNvSpPr txBox="1">
            <a:spLocks noChangeArrowheads="1"/>
          </p:cNvSpPr>
          <p:nvPr/>
        </p:nvSpPr>
        <p:spPr bwMode="auto">
          <a:xfrm>
            <a:off x="3844529" y="4194572"/>
            <a:ext cx="990600" cy="2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s-MX" altLang="es-MX" sz="450">
                <a:solidFill>
                  <a:srgbClr val="000000"/>
                </a:solidFill>
                <a:latin typeface="Literata" pitchFamily="2" charset="0"/>
              </a:rPr>
              <a:t>María Verónica Jiménez Briones</a:t>
            </a: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 </a:t>
            </a:r>
          </a:p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s-ES" altLang="es-MX" sz="450">
                <a:solidFill>
                  <a:srgbClr val="000000"/>
                </a:solidFill>
                <a:latin typeface="Literata" pitchFamily="2" charset="0"/>
              </a:rPr>
              <a:t>Coordinación (A)</a:t>
            </a:r>
            <a:endParaRPr lang="es-MX" altLang="es-MX" sz="450">
              <a:solidFill>
                <a:srgbClr val="000000"/>
              </a:solidFill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72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378" name="55 Conector recto"/>
          <p:cNvCxnSpPr>
            <a:cxnSpLocks noChangeShapeType="1"/>
          </p:cNvCxnSpPr>
          <p:nvPr/>
        </p:nvCxnSpPr>
        <p:spPr bwMode="auto">
          <a:xfrm>
            <a:off x="6466285" y="3093244"/>
            <a:ext cx="0" cy="288131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79" name="55 Conector recto"/>
          <p:cNvCxnSpPr>
            <a:cxnSpLocks noChangeShapeType="1"/>
          </p:cNvCxnSpPr>
          <p:nvPr/>
        </p:nvCxnSpPr>
        <p:spPr bwMode="auto">
          <a:xfrm flipV="1">
            <a:off x="7728347" y="4238625"/>
            <a:ext cx="80963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0" name="55 Conector recto"/>
          <p:cNvCxnSpPr>
            <a:cxnSpLocks noChangeShapeType="1"/>
          </p:cNvCxnSpPr>
          <p:nvPr/>
        </p:nvCxnSpPr>
        <p:spPr bwMode="auto">
          <a:xfrm flipV="1">
            <a:off x="6890147" y="4267200"/>
            <a:ext cx="80963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1" name="55 Conector recto"/>
          <p:cNvCxnSpPr>
            <a:cxnSpLocks noChangeShapeType="1"/>
          </p:cNvCxnSpPr>
          <p:nvPr/>
        </p:nvCxnSpPr>
        <p:spPr bwMode="auto">
          <a:xfrm>
            <a:off x="7280672" y="2446735"/>
            <a:ext cx="0" cy="835819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2" name="55 Conector recto"/>
          <p:cNvCxnSpPr>
            <a:cxnSpLocks noChangeShapeType="1"/>
          </p:cNvCxnSpPr>
          <p:nvPr/>
        </p:nvCxnSpPr>
        <p:spPr bwMode="auto">
          <a:xfrm flipV="1">
            <a:off x="5722144" y="4221956"/>
            <a:ext cx="37742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3" name="55 Conector recto"/>
          <p:cNvCxnSpPr>
            <a:cxnSpLocks noChangeShapeType="1"/>
          </p:cNvCxnSpPr>
          <p:nvPr/>
        </p:nvCxnSpPr>
        <p:spPr bwMode="auto">
          <a:xfrm flipV="1">
            <a:off x="6094810" y="4711304"/>
            <a:ext cx="37742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4" name="55 Conector recto"/>
          <p:cNvCxnSpPr>
            <a:cxnSpLocks noChangeShapeType="1"/>
          </p:cNvCxnSpPr>
          <p:nvPr/>
        </p:nvCxnSpPr>
        <p:spPr bwMode="auto">
          <a:xfrm flipV="1">
            <a:off x="5722144" y="5293519"/>
            <a:ext cx="37742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5" name="55 Conector recto"/>
          <p:cNvCxnSpPr>
            <a:cxnSpLocks noChangeShapeType="1"/>
          </p:cNvCxnSpPr>
          <p:nvPr/>
        </p:nvCxnSpPr>
        <p:spPr bwMode="auto">
          <a:xfrm flipV="1">
            <a:off x="6088856" y="5457825"/>
            <a:ext cx="377429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6" name="55 Conector recto"/>
          <p:cNvCxnSpPr>
            <a:cxnSpLocks noChangeShapeType="1"/>
          </p:cNvCxnSpPr>
          <p:nvPr/>
        </p:nvCxnSpPr>
        <p:spPr bwMode="auto">
          <a:xfrm>
            <a:off x="8128397" y="2445544"/>
            <a:ext cx="0" cy="82867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87" name="55 Conector recto"/>
          <p:cNvCxnSpPr>
            <a:cxnSpLocks noChangeShapeType="1"/>
          </p:cNvCxnSpPr>
          <p:nvPr/>
        </p:nvCxnSpPr>
        <p:spPr bwMode="auto">
          <a:xfrm>
            <a:off x="5701904" y="3094435"/>
            <a:ext cx="0" cy="13454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1388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12" y="4763"/>
            <a:ext cx="1004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1389" name="55 Conector recto"/>
          <p:cNvCxnSpPr>
            <a:cxnSpLocks noChangeShapeType="1"/>
          </p:cNvCxnSpPr>
          <p:nvPr/>
        </p:nvCxnSpPr>
        <p:spPr bwMode="auto">
          <a:xfrm flipH="1">
            <a:off x="4901804" y="2444354"/>
            <a:ext cx="0" cy="78938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390" name="Line 52"/>
          <p:cNvSpPr>
            <a:spLocks noChangeShapeType="1"/>
          </p:cNvSpPr>
          <p:nvPr/>
        </p:nvSpPr>
        <p:spPr bwMode="auto">
          <a:xfrm>
            <a:off x="6099572" y="2046685"/>
            <a:ext cx="7524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cxnSp>
        <p:nvCxnSpPr>
          <p:cNvPr id="101391" name="55 Conector recto"/>
          <p:cNvCxnSpPr>
            <a:cxnSpLocks noChangeShapeType="1"/>
          </p:cNvCxnSpPr>
          <p:nvPr/>
        </p:nvCxnSpPr>
        <p:spPr bwMode="auto">
          <a:xfrm>
            <a:off x="4062413" y="2449116"/>
            <a:ext cx="0" cy="91797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2" name="55 Conector recto"/>
          <p:cNvCxnSpPr>
            <a:cxnSpLocks noChangeShapeType="1"/>
          </p:cNvCxnSpPr>
          <p:nvPr/>
        </p:nvCxnSpPr>
        <p:spPr bwMode="auto">
          <a:xfrm>
            <a:off x="6094810" y="797719"/>
            <a:ext cx="0" cy="466010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393" name="Line 52"/>
          <p:cNvSpPr>
            <a:spLocks noChangeShapeType="1"/>
          </p:cNvSpPr>
          <p:nvPr/>
        </p:nvSpPr>
        <p:spPr bwMode="auto">
          <a:xfrm>
            <a:off x="4062413" y="2446735"/>
            <a:ext cx="406479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1394" name="Rectangle 12"/>
          <p:cNvSpPr>
            <a:spLocks noChangeArrowheads="1"/>
          </p:cNvSpPr>
          <p:nvPr/>
        </p:nvSpPr>
        <p:spPr bwMode="auto">
          <a:xfrm>
            <a:off x="5767388" y="831056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49162" name="Rectangle 42"/>
          <p:cNvSpPr>
            <a:spLocks noChangeArrowheads="1"/>
          </p:cNvSpPr>
          <p:nvPr/>
        </p:nvSpPr>
        <p:spPr bwMode="auto">
          <a:xfrm>
            <a:off x="5517356" y="940594"/>
            <a:ext cx="115728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525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Rectoría</a:t>
            </a:r>
            <a:endParaRPr lang="es-MX" altLang="es-MX" sz="525" dirty="0">
              <a:solidFill>
                <a:schemeClr val="bg1">
                  <a:lumMod val="50000"/>
                </a:schemeClr>
              </a:solidFill>
              <a:latin typeface="Literata" pitchFamily="2" charset="0"/>
            </a:endParaRPr>
          </a:p>
        </p:txBody>
      </p:sp>
      <p:sp>
        <p:nvSpPr>
          <p:cNvPr id="101396" name="48 Rectángulo"/>
          <p:cNvSpPr>
            <a:spLocks noChangeArrowheads="1"/>
          </p:cNvSpPr>
          <p:nvPr/>
        </p:nvSpPr>
        <p:spPr bwMode="auto">
          <a:xfrm>
            <a:off x="6643688" y="5835253"/>
            <a:ext cx="19228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450" b="1" i="1" u="sng">
                <a:latin typeface="Literata" pitchFamily="2" charset="0"/>
              </a:rPr>
              <a:t>C.P. Sofía Torres Guerrero </a:t>
            </a:r>
            <a:r>
              <a:rPr lang="es-ES_tradnl" altLang="es-MX" sz="450" i="1">
                <a:latin typeface="Literata" pitchFamily="2" charset="0"/>
              </a:rPr>
              <a:t>Subdirectora Administrativa  de la </a:t>
            </a:r>
            <a:r>
              <a:rPr lang="es-ES_tradnl" altLang="es-MX" sz="450" b="1" i="1" u="sng">
                <a:latin typeface="Literata" pitchFamily="2" charset="0"/>
              </a:rPr>
              <a:t>Universidad Intercultural de San Luis Potosí</a:t>
            </a:r>
            <a:r>
              <a:rPr lang="es-ES_tradnl" altLang="es-MX" sz="450">
                <a:latin typeface="Literata" pitchFamily="2" charset="0"/>
              </a:rPr>
              <a:t>, </a:t>
            </a:r>
            <a:r>
              <a:rPr lang="es-ES_tradnl" altLang="es-MX" sz="450" b="1">
                <a:latin typeface="Literata" pitchFamily="2" charset="0"/>
              </a:rPr>
              <a:t>Certifica </a:t>
            </a:r>
            <a:r>
              <a:rPr lang="es-ES_tradnl" altLang="es-MX" sz="450">
                <a:latin typeface="Literata" pitchFamily="2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>
                <a:latin typeface="Literata" pitchFamily="2" charset="0"/>
              </a:rPr>
              <a:t>Agosto del año 2024.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_tradnl" altLang="es-MX" sz="450" b="1" i="1">
                <a:latin typeface="Literata" pitchFamily="2" charset="0"/>
              </a:rPr>
              <a:t>Firma____________________</a:t>
            </a:r>
            <a:endParaRPr lang="es-ES_tradnl" altLang="es-MX" sz="450">
              <a:latin typeface="Literata" pitchFamily="2" charset="0"/>
            </a:endParaRPr>
          </a:p>
        </p:txBody>
      </p:sp>
      <p:sp>
        <p:nvSpPr>
          <p:cNvPr id="101397" name="47 CuadroTexto"/>
          <p:cNvSpPr txBox="1">
            <a:spLocks noChangeArrowheads="1"/>
          </p:cNvSpPr>
          <p:nvPr/>
        </p:nvSpPr>
        <p:spPr bwMode="auto">
          <a:xfrm>
            <a:off x="4493419" y="6165056"/>
            <a:ext cx="1771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</a:rPr>
              <a:t>01 Puesto de Confianza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</a:rPr>
              <a:t>19 Contrato por Tiempo Indeterminado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</a:rPr>
              <a:t>05 Contrato por Tiempo Indeterminado acéfalo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525" b="1" i="1">
                <a:latin typeface="Literata" pitchFamily="2" charset="0"/>
              </a:rPr>
              <a:t>Total: 25</a:t>
            </a:r>
            <a:endParaRPr lang="es-ES" altLang="es-MX" sz="525" b="1" i="1">
              <a:latin typeface="Literata" pitchFamily="2" charset="0"/>
            </a:endParaRPr>
          </a:p>
        </p:txBody>
      </p:sp>
      <p:sp>
        <p:nvSpPr>
          <p:cNvPr id="101398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s-ES_tradnl" altLang="es-MX" sz="1500" b="1" i="1">
                <a:latin typeface="Literata" pitchFamily="2" charset="0"/>
              </a:rPr>
              <a:t>ORGANIGRAMA</a:t>
            </a:r>
          </a:p>
        </p:txBody>
      </p:sp>
      <p:sp>
        <p:nvSpPr>
          <p:cNvPr id="101399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cxnSp>
        <p:nvCxnSpPr>
          <p:cNvPr id="101400" name="55 Conector recto"/>
          <p:cNvCxnSpPr>
            <a:cxnSpLocks noChangeShapeType="1"/>
          </p:cNvCxnSpPr>
          <p:nvPr/>
        </p:nvCxnSpPr>
        <p:spPr bwMode="auto">
          <a:xfrm flipV="1">
            <a:off x="4688682" y="2717006"/>
            <a:ext cx="750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01" name="Rectangle 12"/>
          <p:cNvSpPr>
            <a:spLocks noChangeArrowheads="1"/>
          </p:cNvSpPr>
          <p:nvPr/>
        </p:nvSpPr>
        <p:spPr bwMode="auto">
          <a:xfrm>
            <a:off x="4563666" y="2537222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02" name="Text Box 210"/>
          <p:cNvSpPr txBox="1">
            <a:spLocks noChangeArrowheads="1"/>
          </p:cNvSpPr>
          <p:nvPr/>
        </p:nvSpPr>
        <p:spPr bwMode="auto">
          <a:xfrm>
            <a:off x="4818453" y="438150"/>
            <a:ext cx="25539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900" b="1" i="1">
                <a:latin typeface="Literata" pitchFamily="2" charset="0"/>
              </a:rPr>
              <a:t>Universidad Intercultural de San Luis Potosí</a:t>
            </a:r>
            <a:endParaRPr lang="es-ES" altLang="es-MX" sz="900" b="1" i="1">
              <a:latin typeface="Literata" pitchFamily="2" charset="0"/>
            </a:endParaRPr>
          </a:p>
        </p:txBody>
      </p:sp>
      <p:cxnSp>
        <p:nvCxnSpPr>
          <p:cNvPr id="101" name="47 Conector recto"/>
          <p:cNvCxnSpPr/>
          <p:nvPr/>
        </p:nvCxnSpPr>
        <p:spPr>
          <a:xfrm>
            <a:off x="6118623" y="6325791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404" name="55 Conector recto"/>
          <p:cNvCxnSpPr>
            <a:cxnSpLocks noChangeShapeType="1"/>
          </p:cNvCxnSpPr>
          <p:nvPr/>
        </p:nvCxnSpPr>
        <p:spPr bwMode="auto">
          <a:xfrm>
            <a:off x="4508897" y="3161110"/>
            <a:ext cx="0" cy="110609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05" name="Rectangle 42"/>
          <p:cNvSpPr>
            <a:spLocks noChangeArrowheads="1"/>
          </p:cNvSpPr>
          <p:nvPr/>
        </p:nvSpPr>
        <p:spPr bwMode="auto">
          <a:xfrm>
            <a:off x="4411267" y="2524125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Recursos Financieros</a:t>
            </a:r>
          </a:p>
        </p:txBody>
      </p:sp>
      <p:cxnSp>
        <p:nvCxnSpPr>
          <p:cNvPr id="101406" name="55 Conector recto"/>
          <p:cNvCxnSpPr>
            <a:cxnSpLocks noChangeShapeType="1"/>
          </p:cNvCxnSpPr>
          <p:nvPr/>
        </p:nvCxnSpPr>
        <p:spPr bwMode="auto">
          <a:xfrm>
            <a:off x="4561285" y="2709863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07" name="Rectangle 42"/>
          <p:cNvSpPr>
            <a:spLocks noChangeArrowheads="1"/>
          </p:cNvSpPr>
          <p:nvPr/>
        </p:nvSpPr>
        <p:spPr bwMode="auto">
          <a:xfrm>
            <a:off x="4485085" y="2696766"/>
            <a:ext cx="844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Brenda Romero Mosqueda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Jefatura</a:t>
            </a:r>
            <a:r>
              <a:rPr lang="es-MX" altLang="es-MX" sz="450">
                <a:solidFill>
                  <a:srgbClr val="FF3300"/>
                </a:solidFill>
                <a:latin typeface="Literata" pitchFamily="2" charset="0"/>
              </a:rPr>
              <a:t> </a:t>
            </a:r>
            <a:r>
              <a:rPr lang="es-MX" altLang="es-MX" sz="450">
                <a:latin typeface="Literata" pitchFamily="2" charset="0"/>
              </a:rPr>
              <a:t>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450">
              <a:latin typeface="Arial" panose="020B0604020202020204" pitchFamily="34" charset="0"/>
            </a:endParaRPr>
          </a:p>
        </p:txBody>
      </p:sp>
      <p:sp>
        <p:nvSpPr>
          <p:cNvPr id="101408" name="Rectangle 12"/>
          <p:cNvSpPr>
            <a:spLocks noChangeArrowheads="1"/>
          </p:cNvSpPr>
          <p:nvPr/>
        </p:nvSpPr>
        <p:spPr bwMode="auto">
          <a:xfrm>
            <a:off x="5768579" y="1406129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cxnSp>
        <p:nvCxnSpPr>
          <p:cNvPr id="80" name="63 Conector recto"/>
          <p:cNvCxnSpPr/>
          <p:nvPr/>
        </p:nvCxnSpPr>
        <p:spPr>
          <a:xfrm>
            <a:off x="6104335" y="6237685"/>
            <a:ext cx="511969" cy="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410" name="Rectangle 42"/>
          <p:cNvSpPr>
            <a:spLocks noChangeArrowheads="1"/>
          </p:cNvSpPr>
          <p:nvPr/>
        </p:nvSpPr>
        <p:spPr bwMode="auto">
          <a:xfrm>
            <a:off x="5632847" y="1390650"/>
            <a:ext cx="979884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</a:rPr>
              <a:t>Subdirección Administrativa</a:t>
            </a:r>
            <a:endParaRPr lang="es-MX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101411" name="Text Box 265"/>
          <p:cNvSpPr txBox="1">
            <a:spLocks noChangeArrowheads="1"/>
          </p:cNvSpPr>
          <p:nvPr/>
        </p:nvSpPr>
        <p:spPr bwMode="auto">
          <a:xfrm>
            <a:off x="5679281" y="1575197"/>
            <a:ext cx="82034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>
                <a:latin typeface="Arial" panose="020B0604020202020204" pitchFamily="34" charset="0"/>
              </a:rPr>
              <a:t> </a:t>
            </a:r>
            <a:r>
              <a:rPr lang="es-MX" altLang="es-MX" sz="450">
                <a:latin typeface="Literata" pitchFamily="2" charset="0"/>
              </a:rPr>
              <a:t>Sofía Torres Guerrero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Subdirección</a:t>
            </a:r>
            <a:endParaRPr lang="es-MX" altLang="es-MX" sz="45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101412" name="Line 258"/>
          <p:cNvSpPr>
            <a:spLocks noChangeShapeType="1"/>
          </p:cNvSpPr>
          <p:nvPr/>
        </p:nvSpPr>
        <p:spPr bwMode="auto">
          <a:xfrm flipH="1" flipV="1">
            <a:off x="5778104" y="1560910"/>
            <a:ext cx="675084" cy="0"/>
          </a:xfrm>
          <a:prstGeom prst="line">
            <a:avLst/>
          </a:prstGeom>
          <a:noFill/>
          <a:ln w="6350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1413" name="Rectangle 12"/>
          <p:cNvSpPr>
            <a:spLocks noChangeArrowheads="1"/>
          </p:cNvSpPr>
          <p:nvPr/>
        </p:nvSpPr>
        <p:spPr bwMode="auto">
          <a:xfrm>
            <a:off x="3723085" y="2539604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latin typeface="Arial" panose="020B0604020202020204" pitchFamily="34" charset="0"/>
            </a:endParaRPr>
          </a:p>
        </p:txBody>
      </p:sp>
      <p:sp>
        <p:nvSpPr>
          <p:cNvPr id="101414" name="Rectangle 42"/>
          <p:cNvSpPr>
            <a:spLocks noChangeArrowheads="1"/>
          </p:cNvSpPr>
          <p:nvPr/>
        </p:nvSpPr>
        <p:spPr bwMode="auto">
          <a:xfrm>
            <a:off x="3620691" y="2528888"/>
            <a:ext cx="835819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latin typeface="Literata" pitchFamily="2" charset="0"/>
              </a:rPr>
              <a:t>Jefatura de Contabilidad</a:t>
            </a:r>
          </a:p>
        </p:txBody>
      </p:sp>
      <p:sp>
        <p:nvSpPr>
          <p:cNvPr id="101415" name="Rectangle 12"/>
          <p:cNvSpPr>
            <a:spLocks noChangeArrowheads="1"/>
          </p:cNvSpPr>
          <p:nvPr/>
        </p:nvSpPr>
        <p:spPr bwMode="auto">
          <a:xfrm>
            <a:off x="4561285" y="3214688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16" name="Rectangle 42"/>
          <p:cNvSpPr>
            <a:spLocks noChangeArrowheads="1"/>
          </p:cNvSpPr>
          <p:nvPr/>
        </p:nvSpPr>
        <p:spPr bwMode="auto">
          <a:xfrm>
            <a:off x="4551760" y="3411141"/>
            <a:ext cx="685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Coordinación (C)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(Acéfalo)</a:t>
            </a:r>
          </a:p>
        </p:txBody>
      </p:sp>
      <p:cxnSp>
        <p:nvCxnSpPr>
          <p:cNvPr id="101417" name="55 Conector recto"/>
          <p:cNvCxnSpPr>
            <a:cxnSpLocks noChangeShapeType="1"/>
          </p:cNvCxnSpPr>
          <p:nvPr/>
        </p:nvCxnSpPr>
        <p:spPr bwMode="auto">
          <a:xfrm>
            <a:off x="4568429" y="3399235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18" name="Rectangle 42"/>
          <p:cNvSpPr>
            <a:spLocks noChangeArrowheads="1"/>
          </p:cNvSpPr>
          <p:nvPr/>
        </p:nvSpPr>
        <p:spPr bwMode="auto">
          <a:xfrm>
            <a:off x="3534967" y="2734866"/>
            <a:ext cx="992981" cy="15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endParaRPr lang="es-ES" altLang="es-MX" sz="450">
              <a:latin typeface="Literata" pitchFamily="2" charset="0"/>
            </a:endParaRPr>
          </a:p>
        </p:txBody>
      </p:sp>
      <p:sp>
        <p:nvSpPr>
          <p:cNvPr id="101419" name="Rectangle 42"/>
          <p:cNvSpPr>
            <a:spLocks noChangeArrowheads="1"/>
          </p:cNvSpPr>
          <p:nvPr/>
        </p:nvSpPr>
        <p:spPr bwMode="auto">
          <a:xfrm>
            <a:off x="3598069" y="2695575"/>
            <a:ext cx="878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Ana Leticia Cedillo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Mendoza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Jefatura 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450">
              <a:latin typeface="Arial" panose="020B0604020202020204" pitchFamily="34" charset="0"/>
            </a:endParaRPr>
          </a:p>
        </p:txBody>
      </p:sp>
      <p:cxnSp>
        <p:nvCxnSpPr>
          <p:cNvPr id="8" name="Conector recto 7"/>
          <p:cNvCxnSpPr/>
          <p:nvPr/>
        </p:nvCxnSpPr>
        <p:spPr>
          <a:xfrm>
            <a:off x="3680222" y="3287316"/>
            <a:ext cx="0" cy="17526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421" name="Rectangle 12"/>
          <p:cNvSpPr>
            <a:spLocks noChangeArrowheads="1"/>
          </p:cNvSpPr>
          <p:nvPr/>
        </p:nvSpPr>
        <p:spPr bwMode="auto">
          <a:xfrm>
            <a:off x="5757863" y="2546747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30" name="Conector recto 129"/>
          <p:cNvCxnSpPr/>
          <p:nvPr/>
        </p:nvCxnSpPr>
        <p:spPr>
          <a:xfrm flipH="1" flipV="1">
            <a:off x="3679031" y="4287442"/>
            <a:ext cx="134541" cy="119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423" name="Rectangle 12"/>
          <p:cNvSpPr>
            <a:spLocks noChangeArrowheads="1"/>
          </p:cNvSpPr>
          <p:nvPr/>
        </p:nvSpPr>
        <p:spPr bwMode="auto">
          <a:xfrm>
            <a:off x="6934200" y="2546747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24" name="Rectangle 12"/>
          <p:cNvSpPr>
            <a:spLocks noChangeArrowheads="1"/>
          </p:cNvSpPr>
          <p:nvPr/>
        </p:nvSpPr>
        <p:spPr bwMode="auto">
          <a:xfrm>
            <a:off x="7789069" y="2544366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25" name="Rectangle 12"/>
          <p:cNvSpPr>
            <a:spLocks noChangeArrowheads="1"/>
          </p:cNvSpPr>
          <p:nvPr/>
        </p:nvSpPr>
        <p:spPr bwMode="auto">
          <a:xfrm>
            <a:off x="5362575" y="3885010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26" name="Rectangle 12"/>
          <p:cNvSpPr>
            <a:spLocks noChangeArrowheads="1"/>
          </p:cNvSpPr>
          <p:nvPr/>
        </p:nvSpPr>
        <p:spPr bwMode="auto">
          <a:xfrm>
            <a:off x="6134100" y="3346847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27" name="Rectangle 12"/>
          <p:cNvSpPr>
            <a:spLocks noChangeArrowheads="1"/>
          </p:cNvSpPr>
          <p:nvPr/>
        </p:nvSpPr>
        <p:spPr bwMode="auto">
          <a:xfrm>
            <a:off x="6856810" y="1860947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28" name="CuadroTexto 2"/>
          <p:cNvSpPr txBox="1">
            <a:spLocks noChangeArrowheads="1"/>
          </p:cNvSpPr>
          <p:nvPr/>
        </p:nvSpPr>
        <p:spPr bwMode="auto">
          <a:xfrm>
            <a:off x="6827044" y="2044304"/>
            <a:ext cx="762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Oficialía de Partes 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(Acéfalo)</a:t>
            </a:r>
          </a:p>
        </p:txBody>
      </p:sp>
      <p:cxnSp>
        <p:nvCxnSpPr>
          <p:cNvPr id="101429" name="55 Conector recto"/>
          <p:cNvCxnSpPr>
            <a:cxnSpLocks noChangeShapeType="1"/>
          </p:cNvCxnSpPr>
          <p:nvPr/>
        </p:nvCxnSpPr>
        <p:spPr bwMode="auto">
          <a:xfrm>
            <a:off x="3721894" y="2713435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30" name="Rectangle 42"/>
          <p:cNvSpPr>
            <a:spLocks noChangeArrowheads="1"/>
          </p:cNvSpPr>
          <p:nvPr/>
        </p:nvSpPr>
        <p:spPr bwMode="auto">
          <a:xfrm>
            <a:off x="5669757" y="2512219"/>
            <a:ext cx="869156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Recursos Materiales, Bienes y Servicios</a:t>
            </a:r>
          </a:p>
        </p:txBody>
      </p:sp>
      <p:cxnSp>
        <p:nvCxnSpPr>
          <p:cNvPr id="101431" name="55 Conector recto"/>
          <p:cNvCxnSpPr>
            <a:cxnSpLocks noChangeShapeType="1"/>
          </p:cNvCxnSpPr>
          <p:nvPr/>
        </p:nvCxnSpPr>
        <p:spPr bwMode="auto">
          <a:xfrm>
            <a:off x="5765007" y="2749154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32" name="Rectangle 42"/>
          <p:cNvSpPr>
            <a:spLocks noChangeArrowheads="1"/>
          </p:cNvSpPr>
          <p:nvPr/>
        </p:nvSpPr>
        <p:spPr bwMode="auto">
          <a:xfrm>
            <a:off x="5606654" y="2721769"/>
            <a:ext cx="9929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Ana Bertha Medellín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 Uvalle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Jefatura</a:t>
            </a:r>
            <a:r>
              <a:rPr lang="es-MX" altLang="es-MX" sz="450">
                <a:solidFill>
                  <a:srgbClr val="FF3300"/>
                </a:solidFill>
                <a:latin typeface="Literata" pitchFamily="2" charset="0"/>
              </a:rPr>
              <a:t> </a:t>
            </a:r>
            <a:r>
              <a:rPr lang="es-MX" altLang="es-MX" sz="450">
                <a:latin typeface="Literata" pitchFamily="2" charset="0"/>
              </a:rPr>
              <a:t>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450">
              <a:latin typeface="Arial" panose="020B0604020202020204" pitchFamily="34" charset="0"/>
            </a:endParaRPr>
          </a:p>
        </p:txBody>
      </p:sp>
      <p:sp>
        <p:nvSpPr>
          <p:cNvPr id="101433" name="CuadroTexto 92"/>
          <p:cNvSpPr txBox="1">
            <a:spLocks noChangeArrowheads="1"/>
          </p:cNvSpPr>
          <p:nvPr/>
        </p:nvSpPr>
        <p:spPr bwMode="auto">
          <a:xfrm>
            <a:off x="6053138" y="3312319"/>
            <a:ext cx="84772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Servicios y Logística Interna</a:t>
            </a:r>
          </a:p>
        </p:txBody>
      </p:sp>
      <p:cxnSp>
        <p:nvCxnSpPr>
          <p:cNvPr id="101434" name="55 Conector recto"/>
          <p:cNvCxnSpPr>
            <a:cxnSpLocks noChangeShapeType="1"/>
          </p:cNvCxnSpPr>
          <p:nvPr/>
        </p:nvCxnSpPr>
        <p:spPr bwMode="auto">
          <a:xfrm>
            <a:off x="6132910" y="3549254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35" name="Rectangle 42"/>
          <p:cNvSpPr>
            <a:spLocks noChangeArrowheads="1"/>
          </p:cNvSpPr>
          <p:nvPr/>
        </p:nvSpPr>
        <p:spPr bwMode="auto">
          <a:xfrm>
            <a:off x="6101954" y="3521869"/>
            <a:ext cx="7500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Susana Marisol Arreola Olvera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Coordinación (A)</a:t>
            </a:r>
          </a:p>
        </p:txBody>
      </p:sp>
      <p:sp>
        <p:nvSpPr>
          <p:cNvPr id="101436" name="Rectangle 42"/>
          <p:cNvSpPr>
            <a:spLocks noChangeArrowheads="1"/>
          </p:cNvSpPr>
          <p:nvPr/>
        </p:nvSpPr>
        <p:spPr bwMode="auto">
          <a:xfrm>
            <a:off x="5310188" y="3852863"/>
            <a:ext cx="784622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450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Auxiliar Administrativo – Recursos Materiales</a:t>
            </a:r>
          </a:p>
        </p:txBody>
      </p:sp>
      <p:cxnSp>
        <p:nvCxnSpPr>
          <p:cNvPr id="101437" name="55 Conector recto"/>
          <p:cNvCxnSpPr>
            <a:cxnSpLocks noChangeShapeType="1"/>
          </p:cNvCxnSpPr>
          <p:nvPr/>
        </p:nvCxnSpPr>
        <p:spPr bwMode="auto">
          <a:xfrm>
            <a:off x="5362575" y="4050506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38" name="Rectangle 42"/>
          <p:cNvSpPr>
            <a:spLocks noChangeArrowheads="1"/>
          </p:cNvSpPr>
          <p:nvPr/>
        </p:nvSpPr>
        <p:spPr bwMode="auto">
          <a:xfrm>
            <a:off x="5318523" y="4030266"/>
            <a:ext cx="792956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450"/>
              </a:lnSpc>
              <a:spcBef>
                <a:spcPct val="0"/>
              </a:spcBef>
              <a:buNone/>
            </a:pPr>
            <a:r>
              <a:rPr lang="es-MX" altLang="es-MX" sz="450">
                <a:latin typeface="Literata" pitchFamily="2" charset="0"/>
              </a:rPr>
              <a:t>Israel Altamira Sánchez de la Barquera </a:t>
            </a:r>
          </a:p>
          <a:p>
            <a:pPr algn="ctr">
              <a:lnSpc>
                <a:spcPts val="450"/>
              </a:lnSpc>
              <a:spcBef>
                <a:spcPct val="0"/>
              </a:spcBef>
              <a:buNone/>
            </a:pPr>
            <a:r>
              <a:rPr lang="es-MX" altLang="es-MX" sz="450">
                <a:latin typeface="Literata" pitchFamily="2" charset="0"/>
              </a:rPr>
              <a:t>Auxiliar Administrativo (B)</a:t>
            </a:r>
          </a:p>
        </p:txBody>
      </p:sp>
      <p:sp>
        <p:nvSpPr>
          <p:cNvPr id="101439" name="Line 52"/>
          <p:cNvSpPr>
            <a:spLocks noChangeShapeType="1"/>
          </p:cNvSpPr>
          <p:nvPr/>
        </p:nvSpPr>
        <p:spPr bwMode="auto">
          <a:xfrm>
            <a:off x="5701904" y="3093244"/>
            <a:ext cx="76438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1440" name="Rectangle 12"/>
          <p:cNvSpPr>
            <a:spLocks noChangeArrowheads="1"/>
          </p:cNvSpPr>
          <p:nvPr/>
        </p:nvSpPr>
        <p:spPr bwMode="auto">
          <a:xfrm>
            <a:off x="6131719" y="4125516"/>
            <a:ext cx="675085" cy="698897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41" name="Rectangle 12"/>
          <p:cNvSpPr>
            <a:spLocks noChangeArrowheads="1"/>
          </p:cNvSpPr>
          <p:nvPr/>
        </p:nvSpPr>
        <p:spPr bwMode="auto">
          <a:xfrm>
            <a:off x="5334000" y="4574382"/>
            <a:ext cx="675085" cy="794147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42" name="Rectangle 42"/>
          <p:cNvSpPr>
            <a:spLocks noChangeArrowheads="1"/>
          </p:cNvSpPr>
          <p:nvPr/>
        </p:nvSpPr>
        <p:spPr bwMode="auto">
          <a:xfrm>
            <a:off x="6049566" y="4112419"/>
            <a:ext cx="7858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Chofer</a:t>
            </a:r>
          </a:p>
        </p:txBody>
      </p:sp>
      <p:cxnSp>
        <p:nvCxnSpPr>
          <p:cNvPr id="101443" name="55 Conector recto"/>
          <p:cNvCxnSpPr>
            <a:cxnSpLocks noChangeShapeType="1"/>
          </p:cNvCxnSpPr>
          <p:nvPr/>
        </p:nvCxnSpPr>
        <p:spPr bwMode="auto">
          <a:xfrm>
            <a:off x="6155531" y="4233863"/>
            <a:ext cx="647700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44" name="Rectangle 42"/>
          <p:cNvSpPr>
            <a:spLocks noChangeArrowheads="1"/>
          </p:cNvSpPr>
          <p:nvPr/>
        </p:nvSpPr>
        <p:spPr bwMode="auto">
          <a:xfrm>
            <a:off x="6137672" y="4224337"/>
            <a:ext cx="676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Juan Antonio de Jesús Ramos Ramírez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Chofer (B)</a:t>
            </a:r>
          </a:p>
        </p:txBody>
      </p:sp>
      <p:sp>
        <p:nvSpPr>
          <p:cNvPr id="101445" name="Rectangle 42"/>
          <p:cNvSpPr>
            <a:spLocks noChangeArrowheads="1"/>
          </p:cNvSpPr>
          <p:nvPr/>
        </p:nvSpPr>
        <p:spPr bwMode="auto">
          <a:xfrm>
            <a:off x="6135291" y="4519612"/>
            <a:ext cx="6750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Francisco Emmanuel Gómez Solís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Chofer (B)</a:t>
            </a:r>
          </a:p>
        </p:txBody>
      </p:sp>
      <p:sp>
        <p:nvSpPr>
          <p:cNvPr id="101446" name="Rectangle 42"/>
          <p:cNvSpPr>
            <a:spLocks noChangeArrowheads="1"/>
          </p:cNvSpPr>
          <p:nvPr/>
        </p:nvSpPr>
        <p:spPr bwMode="auto">
          <a:xfrm>
            <a:off x="5262562" y="4572001"/>
            <a:ext cx="7858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Intendente</a:t>
            </a:r>
          </a:p>
        </p:txBody>
      </p:sp>
      <p:cxnSp>
        <p:nvCxnSpPr>
          <p:cNvPr id="101447" name="55 Conector recto"/>
          <p:cNvCxnSpPr>
            <a:cxnSpLocks noChangeShapeType="1"/>
          </p:cNvCxnSpPr>
          <p:nvPr/>
        </p:nvCxnSpPr>
        <p:spPr bwMode="auto">
          <a:xfrm>
            <a:off x="6137672" y="4538663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48" name="Rectangle 42"/>
          <p:cNvSpPr>
            <a:spLocks noChangeArrowheads="1"/>
          </p:cNvSpPr>
          <p:nvPr/>
        </p:nvSpPr>
        <p:spPr bwMode="auto">
          <a:xfrm>
            <a:off x="5306616" y="4673204"/>
            <a:ext cx="67627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María Yolanda López Macías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Intendente (A)</a:t>
            </a:r>
          </a:p>
        </p:txBody>
      </p:sp>
      <p:sp>
        <p:nvSpPr>
          <p:cNvPr id="101449" name="Rectangle 42"/>
          <p:cNvSpPr>
            <a:spLocks noChangeArrowheads="1"/>
          </p:cNvSpPr>
          <p:nvPr/>
        </p:nvSpPr>
        <p:spPr bwMode="auto">
          <a:xfrm>
            <a:off x="5335191" y="5111354"/>
            <a:ext cx="67508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Eloísa Zavala Sánchez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Intendente (A)</a:t>
            </a:r>
          </a:p>
        </p:txBody>
      </p:sp>
      <p:sp>
        <p:nvSpPr>
          <p:cNvPr id="101450" name="Rectangle 42"/>
          <p:cNvSpPr>
            <a:spLocks noChangeArrowheads="1"/>
          </p:cNvSpPr>
          <p:nvPr/>
        </p:nvSpPr>
        <p:spPr bwMode="auto">
          <a:xfrm>
            <a:off x="5306616" y="4876800"/>
            <a:ext cx="67627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Ma. Magdalena Vargas Medina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Intendente (A)</a:t>
            </a:r>
          </a:p>
        </p:txBody>
      </p:sp>
      <p:sp>
        <p:nvSpPr>
          <p:cNvPr id="101451" name="Rectangle 12"/>
          <p:cNvSpPr>
            <a:spLocks noChangeArrowheads="1"/>
          </p:cNvSpPr>
          <p:nvPr/>
        </p:nvSpPr>
        <p:spPr bwMode="auto">
          <a:xfrm>
            <a:off x="6137672" y="5174456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52" name="Rectangle 42"/>
          <p:cNvSpPr>
            <a:spLocks noChangeArrowheads="1"/>
          </p:cNvSpPr>
          <p:nvPr/>
        </p:nvSpPr>
        <p:spPr bwMode="auto">
          <a:xfrm>
            <a:off x="6099572" y="5158979"/>
            <a:ext cx="7858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Vigilante</a:t>
            </a:r>
          </a:p>
        </p:txBody>
      </p:sp>
      <p:cxnSp>
        <p:nvCxnSpPr>
          <p:cNvPr id="101453" name="55 Conector recto"/>
          <p:cNvCxnSpPr>
            <a:cxnSpLocks noChangeShapeType="1"/>
          </p:cNvCxnSpPr>
          <p:nvPr/>
        </p:nvCxnSpPr>
        <p:spPr bwMode="auto">
          <a:xfrm>
            <a:off x="6154341" y="5312569"/>
            <a:ext cx="647700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54" name="Rectangle 42"/>
          <p:cNvSpPr>
            <a:spLocks noChangeArrowheads="1"/>
          </p:cNvSpPr>
          <p:nvPr/>
        </p:nvSpPr>
        <p:spPr bwMode="auto">
          <a:xfrm>
            <a:off x="6132910" y="5329238"/>
            <a:ext cx="67627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Saúl Martínez Fortanel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Vigilante (B)</a:t>
            </a:r>
          </a:p>
        </p:txBody>
      </p:sp>
      <p:sp>
        <p:nvSpPr>
          <p:cNvPr id="101455" name="Rectangle 42"/>
          <p:cNvSpPr>
            <a:spLocks noChangeArrowheads="1"/>
          </p:cNvSpPr>
          <p:nvPr/>
        </p:nvSpPr>
        <p:spPr bwMode="auto">
          <a:xfrm>
            <a:off x="7629526" y="2541985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Control Interno</a:t>
            </a:r>
          </a:p>
        </p:txBody>
      </p:sp>
      <p:sp>
        <p:nvSpPr>
          <p:cNvPr id="101456" name="Rectangle 42"/>
          <p:cNvSpPr>
            <a:spLocks noChangeArrowheads="1"/>
          </p:cNvSpPr>
          <p:nvPr/>
        </p:nvSpPr>
        <p:spPr bwMode="auto">
          <a:xfrm>
            <a:off x="6736557" y="2522935"/>
            <a:ext cx="992981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Jefatura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450" b="1">
                <a:latin typeface="Literata" pitchFamily="2" charset="0"/>
              </a:rPr>
              <a:t>Recursos Humanos</a:t>
            </a:r>
          </a:p>
        </p:txBody>
      </p:sp>
      <p:cxnSp>
        <p:nvCxnSpPr>
          <p:cNvPr id="101457" name="55 Conector recto"/>
          <p:cNvCxnSpPr>
            <a:cxnSpLocks noChangeShapeType="1"/>
          </p:cNvCxnSpPr>
          <p:nvPr/>
        </p:nvCxnSpPr>
        <p:spPr bwMode="auto">
          <a:xfrm>
            <a:off x="7785497" y="2725341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58" name="55 Conector recto"/>
          <p:cNvCxnSpPr>
            <a:cxnSpLocks noChangeShapeType="1"/>
          </p:cNvCxnSpPr>
          <p:nvPr/>
        </p:nvCxnSpPr>
        <p:spPr bwMode="auto">
          <a:xfrm>
            <a:off x="6941344" y="2706291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59" name="Rectangle 42"/>
          <p:cNvSpPr>
            <a:spLocks noChangeArrowheads="1"/>
          </p:cNvSpPr>
          <p:nvPr/>
        </p:nvSpPr>
        <p:spPr bwMode="auto">
          <a:xfrm>
            <a:off x="7609285" y="2713435"/>
            <a:ext cx="9929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Erick Fabricio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Montes Arguelles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Jefatura</a:t>
            </a:r>
            <a:r>
              <a:rPr lang="es-MX" altLang="es-MX" sz="450">
                <a:solidFill>
                  <a:srgbClr val="FF3300"/>
                </a:solidFill>
                <a:latin typeface="Literata" pitchFamily="2" charset="0"/>
              </a:rPr>
              <a:t> </a:t>
            </a:r>
            <a:r>
              <a:rPr lang="es-MX" altLang="es-MX" sz="450">
                <a:latin typeface="Literata" pitchFamily="2" charset="0"/>
              </a:rPr>
              <a:t>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450">
              <a:latin typeface="Arial" panose="020B0604020202020204" pitchFamily="34" charset="0"/>
            </a:endParaRPr>
          </a:p>
        </p:txBody>
      </p:sp>
      <p:sp>
        <p:nvSpPr>
          <p:cNvPr id="101460" name="Rectangle 42"/>
          <p:cNvSpPr>
            <a:spLocks noChangeArrowheads="1"/>
          </p:cNvSpPr>
          <p:nvPr/>
        </p:nvSpPr>
        <p:spPr bwMode="auto">
          <a:xfrm>
            <a:off x="6835379" y="2701528"/>
            <a:ext cx="866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Karla María Hernández Limón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Jefatura</a:t>
            </a:r>
            <a:r>
              <a:rPr lang="es-MX" altLang="es-MX" sz="450">
                <a:solidFill>
                  <a:srgbClr val="FF3300"/>
                </a:solidFill>
                <a:latin typeface="Literata" pitchFamily="2" charset="0"/>
              </a:rPr>
              <a:t> </a:t>
            </a:r>
            <a:r>
              <a:rPr lang="es-MX" altLang="es-MX" sz="450">
                <a:latin typeface="Literata" pitchFamily="2" charset="0"/>
              </a:rPr>
              <a:t>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450">
              <a:latin typeface="Arial" panose="020B0604020202020204" pitchFamily="34" charset="0"/>
            </a:endParaRPr>
          </a:p>
        </p:txBody>
      </p:sp>
      <p:sp>
        <p:nvSpPr>
          <p:cNvPr id="101461" name="Rectangle 12"/>
          <p:cNvSpPr>
            <a:spLocks noChangeArrowheads="1"/>
          </p:cNvSpPr>
          <p:nvPr/>
        </p:nvSpPr>
        <p:spPr bwMode="auto">
          <a:xfrm>
            <a:off x="6927057" y="3221831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62" name="Rectangle 12"/>
          <p:cNvSpPr>
            <a:spLocks noChangeArrowheads="1"/>
          </p:cNvSpPr>
          <p:nvPr/>
        </p:nvSpPr>
        <p:spPr bwMode="auto">
          <a:xfrm>
            <a:off x="7773591" y="3226594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63" name="Rectangle 12"/>
          <p:cNvSpPr>
            <a:spLocks noChangeArrowheads="1"/>
          </p:cNvSpPr>
          <p:nvPr/>
        </p:nvSpPr>
        <p:spPr bwMode="auto">
          <a:xfrm>
            <a:off x="6934200" y="3886200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64" name="CuadroTexto 155"/>
          <p:cNvSpPr txBox="1">
            <a:spLocks noChangeArrowheads="1"/>
          </p:cNvSpPr>
          <p:nvPr/>
        </p:nvSpPr>
        <p:spPr bwMode="auto">
          <a:xfrm>
            <a:off x="6834188" y="3215879"/>
            <a:ext cx="9144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Ingreso y Permanencia</a:t>
            </a:r>
          </a:p>
        </p:txBody>
      </p:sp>
      <p:sp>
        <p:nvSpPr>
          <p:cNvPr id="101465" name="CuadroTexto 156"/>
          <p:cNvSpPr txBox="1">
            <a:spLocks noChangeArrowheads="1"/>
          </p:cNvSpPr>
          <p:nvPr/>
        </p:nvSpPr>
        <p:spPr bwMode="auto">
          <a:xfrm>
            <a:off x="7692629" y="3205163"/>
            <a:ext cx="8691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Seguimiento de Procesos Institucionales</a:t>
            </a:r>
          </a:p>
        </p:txBody>
      </p:sp>
      <p:cxnSp>
        <p:nvCxnSpPr>
          <p:cNvPr id="101466" name="55 Conector recto"/>
          <p:cNvCxnSpPr>
            <a:cxnSpLocks noChangeShapeType="1"/>
          </p:cNvCxnSpPr>
          <p:nvPr/>
        </p:nvCxnSpPr>
        <p:spPr bwMode="auto">
          <a:xfrm>
            <a:off x="6866335" y="2013347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67" name="55 Conector recto"/>
          <p:cNvCxnSpPr>
            <a:cxnSpLocks noChangeShapeType="1"/>
          </p:cNvCxnSpPr>
          <p:nvPr/>
        </p:nvCxnSpPr>
        <p:spPr bwMode="auto">
          <a:xfrm>
            <a:off x="7774782" y="3442097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68" name="55 Conector recto"/>
          <p:cNvCxnSpPr>
            <a:cxnSpLocks noChangeShapeType="1"/>
          </p:cNvCxnSpPr>
          <p:nvPr/>
        </p:nvCxnSpPr>
        <p:spPr bwMode="auto">
          <a:xfrm>
            <a:off x="6942535" y="4111229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69" name="55 Conector recto"/>
          <p:cNvCxnSpPr>
            <a:cxnSpLocks noChangeShapeType="1"/>
          </p:cNvCxnSpPr>
          <p:nvPr/>
        </p:nvCxnSpPr>
        <p:spPr bwMode="auto">
          <a:xfrm>
            <a:off x="6934200" y="3429000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70" name="Rectangle 42"/>
          <p:cNvSpPr>
            <a:spLocks noChangeArrowheads="1"/>
          </p:cNvSpPr>
          <p:nvPr/>
        </p:nvSpPr>
        <p:spPr bwMode="auto">
          <a:xfrm>
            <a:off x="6916341" y="3392091"/>
            <a:ext cx="7500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Alejandra Yadira Mata Lugo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Coordinación (B)</a:t>
            </a:r>
          </a:p>
        </p:txBody>
      </p:sp>
      <p:sp>
        <p:nvSpPr>
          <p:cNvPr id="101471" name="Rectangle 42"/>
          <p:cNvSpPr>
            <a:spLocks noChangeArrowheads="1"/>
          </p:cNvSpPr>
          <p:nvPr/>
        </p:nvSpPr>
        <p:spPr bwMode="auto">
          <a:xfrm>
            <a:off x="7739062" y="3407569"/>
            <a:ext cx="7489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Carlos Alberto Fuentes Castillo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Coordinación (C)</a:t>
            </a:r>
          </a:p>
        </p:txBody>
      </p:sp>
      <p:sp>
        <p:nvSpPr>
          <p:cNvPr id="101472" name="Rectangle 12"/>
          <p:cNvSpPr>
            <a:spLocks noChangeArrowheads="1"/>
          </p:cNvSpPr>
          <p:nvPr/>
        </p:nvSpPr>
        <p:spPr bwMode="auto">
          <a:xfrm>
            <a:off x="4561285" y="3885010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73" name="Rectangle 42"/>
          <p:cNvSpPr>
            <a:spLocks noChangeArrowheads="1"/>
          </p:cNvSpPr>
          <p:nvPr/>
        </p:nvSpPr>
        <p:spPr bwMode="auto">
          <a:xfrm>
            <a:off x="4511278" y="3879057"/>
            <a:ext cx="785813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450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Auxiliar Administrativo – Recursos Financieros</a:t>
            </a:r>
          </a:p>
        </p:txBody>
      </p:sp>
      <p:cxnSp>
        <p:nvCxnSpPr>
          <p:cNvPr id="101474" name="55 Conector recto"/>
          <p:cNvCxnSpPr>
            <a:cxnSpLocks noChangeShapeType="1"/>
          </p:cNvCxnSpPr>
          <p:nvPr/>
        </p:nvCxnSpPr>
        <p:spPr bwMode="auto">
          <a:xfrm>
            <a:off x="4556523" y="4083844"/>
            <a:ext cx="69651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75" name="55 Conector recto"/>
          <p:cNvCxnSpPr>
            <a:cxnSpLocks noChangeShapeType="1"/>
          </p:cNvCxnSpPr>
          <p:nvPr/>
        </p:nvCxnSpPr>
        <p:spPr bwMode="auto">
          <a:xfrm flipV="1">
            <a:off x="4513660" y="4267200"/>
            <a:ext cx="5357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76" name="Rectangle 12"/>
          <p:cNvSpPr>
            <a:spLocks noChangeArrowheads="1"/>
          </p:cNvSpPr>
          <p:nvPr/>
        </p:nvSpPr>
        <p:spPr bwMode="auto">
          <a:xfrm>
            <a:off x="7771210" y="3892154"/>
            <a:ext cx="675084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77" name="Rectangle 42"/>
          <p:cNvSpPr>
            <a:spLocks noChangeArrowheads="1"/>
          </p:cNvSpPr>
          <p:nvPr/>
        </p:nvSpPr>
        <p:spPr bwMode="auto">
          <a:xfrm>
            <a:off x="7739063" y="4064794"/>
            <a:ext cx="69294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Auxiliar Administrativo 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(Acéfalo)</a:t>
            </a:r>
          </a:p>
        </p:txBody>
      </p:sp>
      <p:cxnSp>
        <p:nvCxnSpPr>
          <p:cNvPr id="101478" name="55 Conector recto"/>
          <p:cNvCxnSpPr>
            <a:cxnSpLocks noChangeShapeType="1"/>
          </p:cNvCxnSpPr>
          <p:nvPr/>
        </p:nvCxnSpPr>
        <p:spPr bwMode="auto">
          <a:xfrm>
            <a:off x="7785498" y="4101704"/>
            <a:ext cx="648890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79" name="55 Conector recto"/>
          <p:cNvCxnSpPr>
            <a:cxnSpLocks noChangeShapeType="1"/>
          </p:cNvCxnSpPr>
          <p:nvPr/>
        </p:nvCxnSpPr>
        <p:spPr bwMode="auto">
          <a:xfrm>
            <a:off x="5350669" y="4705350"/>
            <a:ext cx="647700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80" name="55 Conector recto"/>
          <p:cNvCxnSpPr>
            <a:cxnSpLocks noChangeShapeType="1"/>
          </p:cNvCxnSpPr>
          <p:nvPr/>
        </p:nvCxnSpPr>
        <p:spPr bwMode="auto">
          <a:xfrm>
            <a:off x="5350669" y="4910138"/>
            <a:ext cx="647700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81" name="55 Conector recto"/>
          <p:cNvCxnSpPr>
            <a:cxnSpLocks noChangeShapeType="1"/>
          </p:cNvCxnSpPr>
          <p:nvPr/>
        </p:nvCxnSpPr>
        <p:spPr bwMode="auto">
          <a:xfrm>
            <a:off x="5350669" y="5129213"/>
            <a:ext cx="647700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82" name="Line 52"/>
          <p:cNvSpPr>
            <a:spLocks noChangeShapeType="1"/>
          </p:cNvSpPr>
          <p:nvPr/>
        </p:nvSpPr>
        <p:spPr bwMode="auto">
          <a:xfrm>
            <a:off x="3679032" y="3284935"/>
            <a:ext cx="38338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101483" name="Line 52"/>
          <p:cNvSpPr>
            <a:spLocks noChangeShapeType="1"/>
          </p:cNvSpPr>
          <p:nvPr/>
        </p:nvSpPr>
        <p:spPr bwMode="auto">
          <a:xfrm>
            <a:off x="4507706" y="3161110"/>
            <a:ext cx="391716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cxnSp>
        <p:nvCxnSpPr>
          <p:cNvPr id="101484" name="55 Conector recto"/>
          <p:cNvCxnSpPr>
            <a:cxnSpLocks noChangeShapeType="1"/>
          </p:cNvCxnSpPr>
          <p:nvPr/>
        </p:nvCxnSpPr>
        <p:spPr bwMode="auto">
          <a:xfrm>
            <a:off x="6891338" y="3161110"/>
            <a:ext cx="0" cy="110609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85" name="Line 52"/>
          <p:cNvSpPr>
            <a:spLocks noChangeShapeType="1"/>
          </p:cNvSpPr>
          <p:nvPr/>
        </p:nvSpPr>
        <p:spPr bwMode="auto">
          <a:xfrm>
            <a:off x="6891338" y="3156347"/>
            <a:ext cx="38933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cxnSp>
        <p:nvCxnSpPr>
          <p:cNvPr id="101486" name="55 Conector recto"/>
          <p:cNvCxnSpPr>
            <a:cxnSpLocks noChangeShapeType="1"/>
            <a:endCxn id="101477" idx="1"/>
          </p:cNvCxnSpPr>
          <p:nvPr/>
        </p:nvCxnSpPr>
        <p:spPr bwMode="auto">
          <a:xfrm>
            <a:off x="7729538" y="3161110"/>
            <a:ext cx="0" cy="107989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87" name="Line 52"/>
          <p:cNvSpPr>
            <a:spLocks noChangeShapeType="1"/>
          </p:cNvSpPr>
          <p:nvPr/>
        </p:nvSpPr>
        <p:spPr bwMode="auto">
          <a:xfrm>
            <a:off x="7730729" y="3156347"/>
            <a:ext cx="38933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cxnSp>
        <p:nvCxnSpPr>
          <p:cNvPr id="202" name="47 Conector recto"/>
          <p:cNvCxnSpPr/>
          <p:nvPr/>
        </p:nvCxnSpPr>
        <p:spPr>
          <a:xfrm>
            <a:off x="6118623" y="6397229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489" name="Text Box 210"/>
          <p:cNvSpPr txBox="1">
            <a:spLocks noChangeArrowheads="1"/>
          </p:cNvSpPr>
          <p:nvPr/>
        </p:nvSpPr>
        <p:spPr bwMode="auto">
          <a:xfrm>
            <a:off x="5233631" y="619125"/>
            <a:ext cx="17235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900" b="1" i="1">
                <a:latin typeface="Literata" pitchFamily="2" charset="0"/>
              </a:rPr>
              <a:t>Subdirección Administrativa</a:t>
            </a:r>
            <a:endParaRPr lang="es-ES" altLang="es-MX" sz="900" b="1" i="1">
              <a:latin typeface="Literata" pitchFamily="2" charset="0"/>
            </a:endParaRPr>
          </a:p>
        </p:txBody>
      </p:sp>
      <p:sp>
        <p:nvSpPr>
          <p:cNvPr id="101490" name="Rectangle 12"/>
          <p:cNvSpPr>
            <a:spLocks noChangeArrowheads="1"/>
          </p:cNvSpPr>
          <p:nvPr/>
        </p:nvSpPr>
        <p:spPr bwMode="auto">
          <a:xfrm>
            <a:off x="3731419" y="3345656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91" name="Rectangle 42"/>
          <p:cNvSpPr>
            <a:spLocks noChangeArrowheads="1"/>
          </p:cNvSpPr>
          <p:nvPr/>
        </p:nvSpPr>
        <p:spPr bwMode="auto">
          <a:xfrm>
            <a:off x="3640931" y="3348038"/>
            <a:ext cx="86677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Egresos</a:t>
            </a:r>
          </a:p>
        </p:txBody>
      </p:sp>
      <p:cxnSp>
        <p:nvCxnSpPr>
          <p:cNvPr id="101492" name="55 Conector recto"/>
          <p:cNvCxnSpPr>
            <a:cxnSpLocks noChangeShapeType="1"/>
          </p:cNvCxnSpPr>
          <p:nvPr/>
        </p:nvCxnSpPr>
        <p:spPr bwMode="auto">
          <a:xfrm>
            <a:off x="3734991" y="3513535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93" name="Rectangle 42"/>
          <p:cNvSpPr>
            <a:spLocks noChangeArrowheads="1"/>
          </p:cNvSpPr>
          <p:nvPr/>
        </p:nvSpPr>
        <p:spPr bwMode="auto">
          <a:xfrm>
            <a:off x="3638551" y="3527822"/>
            <a:ext cx="8786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Carlos Augusto Bocardo Huerta</a:t>
            </a:r>
            <a:br>
              <a:rPr lang="es-MX" altLang="es-MX" sz="450">
                <a:latin typeface="Literata" pitchFamily="2" charset="0"/>
              </a:rPr>
            </a:br>
            <a:r>
              <a:rPr lang="es-MX" altLang="es-MX" sz="450">
                <a:latin typeface="Literata" pitchFamily="2" charset="0"/>
              </a:rPr>
              <a:t>Coordinación (B)</a:t>
            </a:r>
          </a:p>
        </p:txBody>
      </p:sp>
      <p:sp>
        <p:nvSpPr>
          <p:cNvPr id="101494" name="CuadroTexto 2"/>
          <p:cNvSpPr txBox="1">
            <a:spLocks noChangeArrowheads="1"/>
          </p:cNvSpPr>
          <p:nvPr/>
        </p:nvSpPr>
        <p:spPr bwMode="auto">
          <a:xfrm>
            <a:off x="4432698" y="4043362"/>
            <a:ext cx="93940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Aida Anabel Flores Silva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Auxiliar Administrativo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(B)</a:t>
            </a:r>
          </a:p>
        </p:txBody>
      </p:sp>
      <p:sp>
        <p:nvSpPr>
          <p:cNvPr id="101495" name="Rectangle 42"/>
          <p:cNvSpPr>
            <a:spLocks noChangeArrowheads="1"/>
          </p:cNvSpPr>
          <p:nvPr/>
        </p:nvSpPr>
        <p:spPr bwMode="auto">
          <a:xfrm>
            <a:off x="6875860" y="4083844"/>
            <a:ext cx="792956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450"/>
              </a:lnSpc>
              <a:spcBef>
                <a:spcPct val="0"/>
              </a:spcBef>
              <a:buNone/>
            </a:pPr>
            <a:r>
              <a:rPr lang="es-MX" altLang="es-MX" sz="450">
                <a:latin typeface="Literata" pitchFamily="2" charset="0"/>
              </a:rPr>
              <a:t>Auxiliar Administrativo (B)</a:t>
            </a:r>
          </a:p>
          <a:p>
            <a:pPr algn="ctr">
              <a:lnSpc>
                <a:spcPts val="450"/>
              </a:lnSpc>
              <a:spcBef>
                <a:spcPct val="0"/>
              </a:spcBef>
              <a:buNone/>
            </a:pPr>
            <a:r>
              <a:rPr lang="es-MX" altLang="es-MX" sz="450">
                <a:latin typeface="Literata" pitchFamily="2" charset="0"/>
              </a:rPr>
              <a:t>(Acéfalo)</a:t>
            </a:r>
          </a:p>
        </p:txBody>
      </p:sp>
      <p:sp>
        <p:nvSpPr>
          <p:cNvPr id="101496" name="Rectangle 12"/>
          <p:cNvSpPr>
            <a:spLocks noChangeArrowheads="1"/>
          </p:cNvSpPr>
          <p:nvPr/>
        </p:nvSpPr>
        <p:spPr bwMode="auto">
          <a:xfrm>
            <a:off x="5345907" y="3225404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497" name="Rectangle 42"/>
          <p:cNvSpPr>
            <a:spLocks noChangeArrowheads="1"/>
          </p:cNvSpPr>
          <p:nvPr/>
        </p:nvSpPr>
        <p:spPr bwMode="auto">
          <a:xfrm>
            <a:off x="5254229" y="3223023"/>
            <a:ext cx="8667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Coordinación de Bienes y Activo Fijo</a:t>
            </a:r>
          </a:p>
        </p:txBody>
      </p:sp>
      <p:cxnSp>
        <p:nvCxnSpPr>
          <p:cNvPr id="101498" name="55 Conector recto"/>
          <p:cNvCxnSpPr>
            <a:cxnSpLocks noChangeShapeType="1"/>
          </p:cNvCxnSpPr>
          <p:nvPr/>
        </p:nvCxnSpPr>
        <p:spPr bwMode="auto">
          <a:xfrm>
            <a:off x="5360194" y="3409950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499" name="Rectangle 42"/>
          <p:cNvSpPr>
            <a:spLocks noChangeArrowheads="1"/>
          </p:cNvSpPr>
          <p:nvPr/>
        </p:nvSpPr>
        <p:spPr bwMode="auto">
          <a:xfrm>
            <a:off x="5306616" y="3393281"/>
            <a:ext cx="7500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Alejandro Gallegos Estrada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altLang="es-MX" sz="450">
                <a:latin typeface="Literata" pitchFamily="2" charset="0"/>
              </a:rPr>
              <a:t>Coordinación (C)</a:t>
            </a:r>
          </a:p>
        </p:txBody>
      </p:sp>
      <p:sp>
        <p:nvSpPr>
          <p:cNvPr id="101500" name="Rectangle 12"/>
          <p:cNvSpPr>
            <a:spLocks noChangeArrowheads="1"/>
          </p:cNvSpPr>
          <p:nvPr/>
        </p:nvSpPr>
        <p:spPr bwMode="auto">
          <a:xfrm>
            <a:off x="3726657" y="3919538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501" name="Rectangle 42"/>
          <p:cNvSpPr>
            <a:spLocks noChangeArrowheads="1"/>
          </p:cNvSpPr>
          <p:nvPr/>
        </p:nvSpPr>
        <p:spPr bwMode="auto">
          <a:xfrm>
            <a:off x="3656410" y="3892154"/>
            <a:ext cx="785813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</a:rPr>
              <a:t>Auxiliar Administrativo - Contabilidad</a:t>
            </a:r>
          </a:p>
        </p:txBody>
      </p:sp>
      <p:sp>
        <p:nvSpPr>
          <p:cNvPr id="101502" name="Rectangle 42"/>
          <p:cNvSpPr>
            <a:spLocks noChangeArrowheads="1"/>
          </p:cNvSpPr>
          <p:nvPr/>
        </p:nvSpPr>
        <p:spPr bwMode="auto">
          <a:xfrm>
            <a:off x="3719512" y="4096941"/>
            <a:ext cx="7000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César Daniel Alonso Palomares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Auxiliar Administrativo (B)</a:t>
            </a:r>
          </a:p>
        </p:txBody>
      </p:sp>
      <p:cxnSp>
        <p:nvCxnSpPr>
          <p:cNvPr id="101503" name="55 Conector recto"/>
          <p:cNvCxnSpPr>
            <a:cxnSpLocks noChangeShapeType="1"/>
          </p:cNvCxnSpPr>
          <p:nvPr/>
        </p:nvCxnSpPr>
        <p:spPr bwMode="auto">
          <a:xfrm>
            <a:off x="3721894" y="4127897"/>
            <a:ext cx="675085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Conector recto 136"/>
          <p:cNvCxnSpPr/>
          <p:nvPr/>
        </p:nvCxnSpPr>
        <p:spPr>
          <a:xfrm flipH="1" flipV="1">
            <a:off x="3679031" y="5039917"/>
            <a:ext cx="134541" cy="119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505" name="Rectangle 12"/>
          <p:cNvSpPr>
            <a:spLocks noChangeArrowheads="1"/>
          </p:cNvSpPr>
          <p:nvPr/>
        </p:nvSpPr>
        <p:spPr bwMode="auto">
          <a:xfrm>
            <a:off x="3726657" y="4589860"/>
            <a:ext cx="675085" cy="485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506" name="Rectangle 42"/>
          <p:cNvSpPr>
            <a:spLocks noChangeArrowheads="1"/>
          </p:cNvSpPr>
          <p:nvPr/>
        </p:nvSpPr>
        <p:spPr bwMode="auto">
          <a:xfrm>
            <a:off x="3761185" y="4810125"/>
            <a:ext cx="6250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Auxiliar Administrativo (B)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50">
                <a:latin typeface="Literata" pitchFamily="2" charset="0"/>
              </a:rPr>
              <a:t>(Acéfalo)</a:t>
            </a:r>
          </a:p>
        </p:txBody>
      </p:sp>
      <p:cxnSp>
        <p:nvCxnSpPr>
          <p:cNvPr id="101507" name="55 Conector recto"/>
          <p:cNvCxnSpPr>
            <a:cxnSpLocks noChangeShapeType="1"/>
          </p:cNvCxnSpPr>
          <p:nvPr/>
        </p:nvCxnSpPr>
        <p:spPr bwMode="auto">
          <a:xfrm>
            <a:off x="3720704" y="4749404"/>
            <a:ext cx="675084" cy="0"/>
          </a:xfrm>
          <a:prstGeom prst="line">
            <a:avLst/>
          </a:prstGeom>
          <a:noFill/>
          <a:ln w="6350" algn="ctr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709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626" name="55 Conector recto"/>
          <p:cNvCxnSpPr>
            <a:cxnSpLocks noChangeShapeType="1"/>
          </p:cNvCxnSpPr>
          <p:nvPr/>
        </p:nvCxnSpPr>
        <p:spPr bwMode="auto">
          <a:xfrm>
            <a:off x="6097191" y="2591991"/>
            <a:ext cx="69889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7" name="55 Conector recto"/>
          <p:cNvCxnSpPr>
            <a:cxnSpLocks noChangeShapeType="1"/>
          </p:cNvCxnSpPr>
          <p:nvPr/>
        </p:nvCxnSpPr>
        <p:spPr bwMode="auto">
          <a:xfrm flipH="1">
            <a:off x="5072063" y="2796779"/>
            <a:ext cx="0" cy="18764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8" name="55 Conector recto"/>
          <p:cNvCxnSpPr>
            <a:cxnSpLocks noChangeShapeType="1"/>
          </p:cNvCxnSpPr>
          <p:nvPr/>
        </p:nvCxnSpPr>
        <p:spPr bwMode="auto">
          <a:xfrm flipV="1">
            <a:off x="3546873" y="4930379"/>
            <a:ext cx="282178" cy="119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9" name="55 Conector recto"/>
          <p:cNvCxnSpPr>
            <a:cxnSpLocks noChangeShapeType="1"/>
          </p:cNvCxnSpPr>
          <p:nvPr/>
        </p:nvCxnSpPr>
        <p:spPr bwMode="auto">
          <a:xfrm flipV="1">
            <a:off x="3569494" y="5406629"/>
            <a:ext cx="282179" cy="119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0" name="55 Conector recto"/>
          <p:cNvCxnSpPr>
            <a:cxnSpLocks noChangeShapeType="1"/>
          </p:cNvCxnSpPr>
          <p:nvPr/>
        </p:nvCxnSpPr>
        <p:spPr bwMode="auto">
          <a:xfrm flipH="1">
            <a:off x="3942160" y="3225404"/>
            <a:ext cx="7144" cy="1488281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1" name="55 Conector recto"/>
          <p:cNvCxnSpPr>
            <a:cxnSpLocks noChangeShapeType="1"/>
          </p:cNvCxnSpPr>
          <p:nvPr/>
        </p:nvCxnSpPr>
        <p:spPr bwMode="auto">
          <a:xfrm>
            <a:off x="7115175" y="2787254"/>
            <a:ext cx="0" cy="189785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2" name="55 Conector recto"/>
          <p:cNvCxnSpPr>
            <a:cxnSpLocks noChangeShapeType="1"/>
          </p:cNvCxnSpPr>
          <p:nvPr/>
        </p:nvCxnSpPr>
        <p:spPr bwMode="auto">
          <a:xfrm rot="16200000">
            <a:off x="6718697" y="3265885"/>
            <a:ext cx="0" cy="10001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" name="Rectangle 12"/>
          <p:cNvSpPr>
            <a:spLocks noChangeArrowheads="1"/>
          </p:cNvSpPr>
          <p:nvPr/>
        </p:nvSpPr>
        <p:spPr bwMode="auto">
          <a:xfrm flipV="1">
            <a:off x="6671072" y="2237185"/>
            <a:ext cx="890588" cy="4476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ES" sz="45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6673453" y="4214813"/>
            <a:ext cx="890588" cy="88582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pic>
        <p:nvPicPr>
          <p:cNvPr id="26635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2" y="0"/>
            <a:ext cx="1004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1500" b="1" i="1">
                <a:latin typeface="Literata" pitchFamily="2" charset="0"/>
              </a:rPr>
              <a:t>ORGANIGRAMA</a:t>
            </a:r>
          </a:p>
        </p:txBody>
      </p:sp>
      <p:sp>
        <p:nvSpPr>
          <p:cNvPr id="26637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11" name="10 Rectángulo"/>
          <p:cNvSpPr/>
          <p:nvPr/>
        </p:nvSpPr>
        <p:spPr>
          <a:xfrm>
            <a:off x="4704160" y="6356748"/>
            <a:ext cx="257175" cy="58340"/>
          </a:xfrm>
          <a:prstGeom prst="rect">
            <a:avLst/>
          </a:prstGeom>
          <a:solidFill>
            <a:srgbClr val="FFFF00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1350">
              <a:latin typeface="Literata" pitchFamily="2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704160" y="6282929"/>
            <a:ext cx="827484" cy="57150"/>
          </a:xfrm>
          <a:prstGeom prst="rect">
            <a:avLst/>
          </a:prstGeom>
          <a:solidFill>
            <a:srgbClr val="FFFF00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1350">
              <a:latin typeface="Literata" pitchFamily="2" charset="0"/>
            </a:endParaRPr>
          </a:p>
        </p:txBody>
      </p:sp>
      <p:sp>
        <p:nvSpPr>
          <p:cNvPr id="26640" name="Text Box 123"/>
          <p:cNvSpPr txBox="1">
            <a:spLocks noChangeArrowheads="1"/>
          </p:cNvSpPr>
          <p:nvPr/>
        </p:nvSpPr>
        <p:spPr bwMode="auto">
          <a:xfrm>
            <a:off x="4538663" y="6061472"/>
            <a:ext cx="1366080" cy="49629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_tradnl" altLang="es-MX" sz="525">
              <a:latin typeface="Literata" pitchFamily="2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01 Puesto de Confianza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09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02 Contrato por Tiempo 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 b="1" i="1">
                <a:latin typeface="Literata" pitchFamily="2" charset="0"/>
                <a:cs typeface="Arial" panose="020B0604020202020204" pitchFamily="34" charset="0"/>
              </a:rPr>
              <a:t>Total: 12</a:t>
            </a:r>
            <a:endParaRPr lang="es-ES_tradnl" altLang="es-MX" sz="525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26641" name="55 Conector recto"/>
          <p:cNvCxnSpPr>
            <a:cxnSpLocks noChangeShapeType="1"/>
          </p:cNvCxnSpPr>
          <p:nvPr/>
        </p:nvCxnSpPr>
        <p:spPr bwMode="auto">
          <a:xfrm>
            <a:off x="8173641" y="2784872"/>
            <a:ext cx="0" cy="75128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2" name="55 Conector recto"/>
          <p:cNvCxnSpPr>
            <a:cxnSpLocks noChangeShapeType="1"/>
          </p:cNvCxnSpPr>
          <p:nvPr/>
        </p:nvCxnSpPr>
        <p:spPr bwMode="auto">
          <a:xfrm>
            <a:off x="6097191" y="1732360"/>
            <a:ext cx="0" cy="162639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3" name="Rectangle 12"/>
          <p:cNvSpPr>
            <a:spLocks noChangeArrowheads="1"/>
          </p:cNvSpPr>
          <p:nvPr/>
        </p:nvSpPr>
        <p:spPr bwMode="auto">
          <a:xfrm>
            <a:off x="5655469" y="3186113"/>
            <a:ext cx="890588" cy="448866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44" name="Line 52"/>
          <p:cNvSpPr>
            <a:spLocks noChangeShapeType="1"/>
          </p:cNvSpPr>
          <p:nvPr/>
        </p:nvSpPr>
        <p:spPr bwMode="auto">
          <a:xfrm flipV="1">
            <a:off x="4058841" y="2784872"/>
            <a:ext cx="411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5643562" y="3340894"/>
            <a:ext cx="8905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46" name="79 Rectángulo"/>
          <p:cNvSpPr>
            <a:spLocks noChangeArrowheads="1"/>
          </p:cNvSpPr>
          <p:nvPr/>
        </p:nvSpPr>
        <p:spPr bwMode="auto">
          <a:xfrm>
            <a:off x="5620941" y="3370660"/>
            <a:ext cx="957263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Ana Lilia Dávila Blanco</a:t>
            </a:r>
            <a:br>
              <a:rPr lang="es-MX" altLang="es-MX" sz="525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Coordinación (B)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47" name="Rectangle 42"/>
          <p:cNvSpPr>
            <a:spLocks noChangeArrowheads="1"/>
          </p:cNvSpPr>
          <p:nvPr/>
        </p:nvSpPr>
        <p:spPr bwMode="auto">
          <a:xfrm>
            <a:off x="5544742" y="3165873"/>
            <a:ext cx="1106090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ES" sz="525" b="1">
                <a:latin typeface="Literata" pitchFamily="2" charset="0"/>
              </a:rPr>
              <a:t>Coordinación de Servicio Social</a:t>
            </a:r>
          </a:p>
        </p:txBody>
      </p:sp>
      <p:sp>
        <p:nvSpPr>
          <p:cNvPr id="26648" name="Rectangle 12"/>
          <p:cNvSpPr>
            <a:spLocks noChangeArrowheads="1"/>
          </p:cNvSpPr>
          <p:nvPr/>
        </p:nvSpPr>
        <p:spPr bwMode="auto">
          <a:xfrm>
            <a:off x="6674644" y="3178969"/>
            <a:ext cx="890588" cy="448866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49" name="Line 21"/>
          <p:cNvSpPr>
            <a:spLocks noChangeShapeType="1"/>
          </p:cNvSpPr>
          <p:nvPr/>
        </p:nvSpPr>
        <p:spPr bwMode="auto">
          <a:xfrm>
            <a:off x="6684169" y="3343275"/>
            <a:ext cx="8905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50" name="79 Rectángulo"/>
          <p:cNvSpPr>
            <a:spLocks noChangeArrowheads="1"/>
          </p:cNvSpPr>
          <p:nvPr/>
        </p:nvSpPr>
        <p:spPr bwMode="auto">
          <a:xfrm>
            <a:off x="6682978" y="3336132"/>
            <a:ext cx="96678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María Sonia López Escalante</a:t>
            </a:r>
            <a:br>
              <a:rPr lang="es-MX" altLang="es-MX" sz="525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Coordinación (B)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51" name="Rectangle 42"/>
          <p:cNvSpPr>
            <a:spLocks noChangeArrowheads="1"/>
          </p:cNvSpPr>
          <p:nvPr/>
        </p:nvSpPr>
        <p:spPr bwMode="auto">
          <a:xfrm>
            <a:off x="6562726" y="3168254"/>
            <a:ext cx="1127522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525" b="1">
                <a:solidFill>
                  <a:srgbClr val="000000"/>
                </a:solidFill>
                <a:latin typeface="Literata" pitchFamily="2" charset="0"/>
              </a:rPr>
              <a:t>Coordinación de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ES" altLang="es-MX" sz="525" b="1">
                <a:solidFill>
                  <a:srgbClr val="000000"/>
                </a:solidFill>
                <a:latin typeface="Literata" pitchFamily="2" charset="0"/>
              </a:rPr>
              <a:t>Titulación y Certificación</a:t>
            </a:r>
            <a:endParaRPr lang="es-MX" altLang="es-MX" sz="525" b="1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52" name="Rectangle 12"/>
          <p:cNvSpPr>
            <a:spLocks noChangeArrowheads="1"/>
          </p:cNvSpPr>
          <p:nvPr/>
        </p:nvSpPr>
        <p:spPr bwMode="auto">
          <a:xfrm>
            <a:off x="4625578" y="4219575"/>
            <a:ext cx="890588" cy="4476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3" name="Line 21"/>
          <p:cNvSpPr>
            <a:spLocks noChangeShapeType="1"/>
          </p:cNvSpPr>
          <p:nvPr/>
        </p:nvSpPr>
        <p:spPr bwMode="auto">
          <a:xfrm>
            <a:off x="4632722" y="4416029"/>
            <a:ext cx="8905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54" name="79 Rectángulo"/>
          <p:cNvSpPr>
            <a:spLocks noChangeArrowheads="1"/>
          </p:cNvSpPr>
          <p:nvPr/>
        </p:nvSpPr>
        <p:spPr bwMode="auto">
          <a:xfrm>
            <a:off x="4557712" y="4379119"/>
            <a:ext cx="103346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Lizbeth  Guadalupe Ramos Ramírez</a:t>
            </a:r>
            <a:br>
              <a:rPr lang="es-MX" altLang="es-MX" sz="525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Auxiliar Administrativo (C)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55" name="Rectangle 42"/>
          <p:cNvSpPr>
            <a:spLocks noChangeArrowheads="1"/>
          </p:cNvSpPr>
          <p:nvPr/>
        </p:nvSpPr>
        <p:spPr bwMode="auto">
          <a:xfrm>
            <a:off x="4558904" y="4189810"/>
            <a:ext cx="1048940" cy="22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 b="1">
                <a:latin typeface="Literata" pitchFamily="2" charset="0"/>
              </a:rPr>
              <a:t>Auxiliar administrativo  de Preinscripción y Admisión</a:t>
            </a:r>
          </a:p>
        </p:txBody>
      </p:sp>
      <p:sp>
        <p:nvSpPr>
          <p:cNvPr id="26656" name="Rectangle 12"/>
          <p:cNvSpPr>
            <a:spLocks noChangeArrowheads="1"/>
          </p:cNvSpPr>
          <p:nvPr/>
        </p:nvSpPr>
        <p:spPr bwMode="auto">
          <a:xfrm>
            <a:off x="5628085" y="1845469"/>
            <a:ext cx="890588" cy="4476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 b="1">
              <a:latin typeface="Literata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ES" sz="525" b="1">
              <a:latin typeface="Literata" pitchFamily="2" charset="0"/>
            </a:endParaRPr>
          </a:p>
        </p:txBody>
      </p:sp>
      <p:sp>
        <p:nvSpPr>
          <p:cNvPr id="26657" name="Rectangle 42"/>
          <p:cNvSpPr>
            <a:spLocks noChangeArrowheads="1"/>
          </p:cNvSpPr>
          <p:nvPr/>
        </p:nvSpPr>
        <p:spPr bwMode="auto">
          <a:xfrm>
            <a:off x="6634163" y="2215754"/>
            <a:ext cx="97869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Asistente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Subdirección Escolar</a:t>
            </a:r>
          </a:p>
        </p:txBody>
      </p:sp>
      <p:sp>
        <p:nvSpPr>
          <p:cNvPr id="26658" name="Rectangle 12"/>
          <p:cNvSpPr>
            <a:spLocks noChangeArrowheads="1"/>
          </p:cNvSpPr>
          <p:nvPr/>
        </p:nvSpPr>
        <p:spPr bwMode="auto">
          <a:xfrm>
            <a:off x="5647135" y="1295401"/>
            <a:ext cx="898922" cy="432197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9" name="79 Rectángulo"/>
          <p:cNvSpPr>
            <a:spLocks noChangeArrowheads="1"/>
          </p:cNvSpPr>
          <p:nvPr/>
        </p:nvSpPr>
        <p:spPr bwMode="auto">
          <a:xfrm>
            <a:off x="5537597" y="2010966"/>
            <a:ext cx="1046559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de los Ángeles Pérez Eulogio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Subdirección</a:t>
            </a:r>
          </a:p>
        </p:txBody>
      </p:sp>
      <p:cxnSp>
        <p:nvCxnSpPr>
          <p:cNvPr id="111" name="Conector recto 110"/>
          <p:cNvCxnSpPr/>
          <p:nvPr/>
        </p:nvCxnSpPr>
        <p:spPr>
          <a:xfrm>
            <a:off x="5628085" y="2014538"/>
            <a:ext cx="890588" cy="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61" name="16 CuadroTexto"/>
          <p:cNvSpPr txBox="1">
            <a:spLocks noChangeArrowheads="1"/>
          </p:cNvSpPr>
          <p:nvPr/>
        </p:nvSpPr>
        <p:spPr bwMode="auto">
          <a:xfrm>
            <a:off x="4243387" y="629841"/>
            <a:ext cx="394930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900" b="1" i="1">
                <a:latin typeface="Literata" pitchFamily="2" charset="0"/>
              </a:rPr>
              <a:t>Universidad Intercultural de San Luis Potosí</a:t>
            </a:r>
          </a:p>
        </p:txBody>
      </p:sp>
      <p:sp>
        <p:nvSpPr>
          <p:cNvPr id="26662" name="Text Box 9"/>
          <p:cNvSpPr txBox="1">
            <a:spLocks noChangeArrowheads="1"/>
          </p:cNvSpPr>
          <p:nvPr/>
        </p:nvSpPr>
        <p:spPr bwMode="auto">
          <a:xfrm>
            <a:off x="4213623" y="928688"/>
            <a:ext cx="383619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900" b="1" i="1">
                <a:latin typeface="Literata" pitchFamily="2" charset="0"/>
                <a:cs typeface="Arial" panose="020B0604020202020204" pitchFamily="34" charset="0"/>
              </a:rPr>
              <a:t>Subdirección Escolar</a:t>
            </a:r>
          </a:p>
        </p:txBody>
      </p:sp>
      <p:sp>
        <p:nvSpPr>
          <p:cNvPr id="26663" name="Rectangle 12"/>
          <p:cNvSpPr>
            <a:spLocks noChangeArrowheads="1"/>
          </p:cNvSpPr>
          <p:nvPr/>
        </p:nvSpPr>
        <p:spPr bwMode="auto">
          <a:xfrm>
            <a:off x="7730728" y="3477817"/>
            <a:ext cx="890588" cy="448865"/>
          </a:xfrm>
          <a:prstGeom prst="rect">
            <a:avLst/>
          </a:prstGeom>
          <a:solidFill>
            <a:schemeClr val="bg1"/>
          </a:solidFill>
          <a:ln w="6350">
            <a:solidFill>
              <a:srgbClr val="996633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996633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64" name="Rectangle 42"/>
          <p:cNvSpPr>
            <a:spLocks noChangeArrowheads="1"/>
          </p:cNvSpPr>
          <p:nvPr/>
        </p:nvSpPr>
        <p:spPr bwMode="auto">
          <a:xfrm>
            <a:off x="6607969" y="4194572"/>
            <a:ext cx="992981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de Titulación </a:t>
            </a:r>
          </a:p>
        </p:txBody>
      </p:sp>
      <p:sp>
        <p:nvSpPr>
          <p:cNvPr id="26665" name="Line 21"/>
          <p:cNvSpPr>
            <a:spLocks noChangeShapeType="1"/>
          </p:cNvSpPr>
          <p:nvPr/>
        </p:nvSpPr>
        <p:spPr bwMode="auto">
          <a:xfrm>
            <a:off x="6680597" y="4332685"/>
            <a:ext cx="875109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66" name="79 Rectángulo"/>
          <p:cNvSpPr>
            <a:spLocks noChangeArrowheads="1"/>
          </p:cNvSpPr>
          <p:nvPr/>
        </p:nvSpPr>
        <p:spPr bwMode="auto">
          <a:xfrm>
            <a:off x="6641306" y="4356497"/>
            <a:ext cx="95726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Mercedes Merino Suárez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Administrativo</a:t>
            </a: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 </a:t>
            </a:r>
            <a:r>
              <a:rPr lang="es-MX" altLang="es-MX" sz="525">
                <a:latin typeface="Literata" pitchFamily="2" charset="0"/>
              </a:rPr>
              <a:t>(C)</a:t>
            </a:r>
          </a:p>
        </p:txBody>
      </p:sp>
      <p:sp>
        <p:nvSpPr>
          <p:cNvPr id="26667" name="Rectangle 42"/>
          <p:cNvSpPr>
            <a:spLocks noChangeArrowheads="1"/>
          </p:cNvSpPr>
          <p:nvPr/>
        </p:nvSpPr>
        <p:spPr bwMode="auto">
          <a:xfrm>
            <a:off x="7679532" y="3517106"/>
            <a:ext cx="99298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Registro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 Validación Institucional </a:t>
            </a:r>
          </a:p>
        </p:txBody>
      </p:sp>
      <p:sp>
        <p:nvSpPr>
          <p:cNvPr id="153" name="Line 21"/>
          <p:cNvSpPr>
            <a:spLocks noChangeShapeType="1"/>
          </p:cNvSpPr>
          <p:nvPr/>
        </p:nvSpPr>
        <p:spPr bwMode="auto">
          <a:xfrm>
            <a:off x="6671072" y="2414588"/>
            <a:ext cx="8905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>
              <a:defRPr/>
            </a:pPr>
            <a:endParaRPr lang="es-MX" sz="450">
              <a:solidFill>
                <a:srgbClr val="FF0000"/>
              </a:solidFill>
            </a:endParaRPr>
          </a:p>
        </p:txBody>
      </p:sp>
      <p:sp>
        <p:nvSpPr>
          <p:cNvPr id="26669" name="79 Rectángulo"/>
          <p:cNvSpPr>
            <a:spLocks noChangeArrowheads="1"/>
          </p:cNvSpPr>
          <p:nvPr/>
        </p:nvSpPr>
        <p:spPr bwMode="auto">
          <a:xfrm>
            <a:off x="6642497" y="2421731"/>
            <a:ext cx="1019175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Wendy Guadalupe Lázaro Cruz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Auxiliar Administrativo (C)</a:t>
            </a:r>
            <a:endParaRPr lang="es-ES" altLang="es-MX" sz="525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70" name="Rectangle 12"/>
          <p:cNvSpPr>
            <a:spLocks noChangeArrowheads="1"/>
          </p:cNvSpPr>
          <p:nvPr/>
        </p:nvSpPr>
        <p:spPr bwMode="auto">
          <a:xfrm>
            <a:off x="4614862" y="3177779"/>
            <a:ext cx="890588" cy="448865"/>
          </a:xfrm>
          <a:prstGeom prst="rect">
            <a:avLst/>
          </a:prstGeom>
          <a:solidFill>
            <a:schemeClr val="bg1"/>
          </a:solidFill>
          <a:ln w="6350">
            <a:solidFill>
              <a:srgbClr val="996633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996633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71" name="Rectangle 42"/>
          <p:cNvSpPr>
            <a:spLocks noChangeArrowheads="1"/>
          </p:cNvSpPr>
          <p:nvPr/>
        </p:nvSpPr>
        <p:spPr bwMode="auto">
          <a:xfrm>
            <a:off x="4588669" y="3246835"/>
            <a:ext cx="992981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Preinscripción y Admisión </a:t>
            </a:r>
          </a:p>
        </p:txBody>
      </p:sp>
      <p:cxnSp>
        <p:nvCxnSpPr>
          <p:cNvPr id="114" name="47 Conector recto"/>
          <p:cNvCxnSpPr/>
          <p:nvPr/>
        </p:nvCxnSpPr>
        <p:spPr>
          <a:xfrm>
            <a:off x="6087666" y="6273404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63 Conector recto"/>
          <p:cNvCxnSpPr/>
          <p:nvPr/>
        </p:nvCxnSpPr>
        <p:spPr>
          <a:xfrm>
            <a:off x="6086475" y="6198394"/>
            <a:ext cx="511969" cy="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42"/>
          <p:cNvSpPr>
            <a:spLocks noChangeArrowheads="1"/>
          </p:cNvSpPr>
          <p:nvPr/>
        </p:nvSpPr>
        <p:spPr bwMode="auto">
          <a:xfrm>
            <a:off x="5522119" y="1423988"/>
            <a:ext cx="1157288" cy="17312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525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Rectoría</a:t>
            </a:r>
            <a:endParaRPr lang="es-MX" altLang="es-MX" sz="525" dirty="0">
              <a:solidFill>
                <a:schemeClr val="bg1">
                  <a:lumMod val="50000"/>
                </a:schemeClr>
              </a:solidFill>
              <a:latin typeface="Literata" pitchFamily="2" charset="0"/>
            </a:endParaRPr>
          </a:p>
        </p:txBody>
      </p:sp>
      <p:cxnSp>
        <p:nvCxnSpPr>
          <p:cNvPr id="154" name="47 Conector recto"/>
          <p:cNvCxnSpPr/>
          <p:nvPr/>
        </p:nvCxnSpPr>
        <p:spPr>
          <a:xfrm>
            <a:off x="6101954" y="6371035"/>
            <a:ext cx="482203" cy="0"/>
          </a:xfrm>
          <a:prstGeom prst="line">
            <a:avLst/>
          </a:prstGeom>
          <a:ln w="6350">
            <a:solidFill>
              <a:srgbClr val="99663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76" name="48 Rectángulo"/>
          <p:cNvSpPr>
            <a:spLocks noChangeArrowheads="1"/>
          </p:cNvSpPr>
          <p:nvPr/>
        </p:nvSpPr>
        <p:spPr bwMode="auto">
          <a:xfrm>
            <a:off x="6731794" y="5922169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450" b="1" i="1" u="sng">
                <a:latin typeface="Literata" pitchFamily="2" charset="0"/>
              </a:rPr>
              <a:t>C.P. Sofía Torres Guerrero </a:t>
            </a:r>
            <a:r>
              <a:rPr lang="es-ES_tradnl" altLang="es-MX" sz="450" i="1">
                <a:latin typeface="Literata" pitchFamily="2" charset="0"/>
              </a:rPr>
              <a:t>Subdirectora Administrativa  de la </a:t>
            </a:r>
            <a:r>
              <a:rPr lang="es-ES_tradnl" altLang="es-MX" sz="450" b="1" i="1" u="sng">
                <a:latin typeface="Literata" pitchFamily="2" charset="0"/>
              </a:rPr>
              <a:t>Universidad Intercultural de San Luis Potosí</a:t>
            </a:r>
            <a:r>
              <a:rPr lang="es-ES_tradnl" altLang="es-MX" sz="450">
                <a:latin typeface="Literata" pitchFamily="2" charset="0"/>
              </a:rPr>
              <a:t>, </a:t>
            </a:r>
            <a:r>
              <a:rPr lang="es-ES_tradnl" altLang="es-MX" sz="450" b="1">
                <a:latin typeface="Literata" pitchFamily="2" charset="0"/>
              </a:rPr>
              <a:t>Certifica </a:t>
            </a:r>
            <a:r>
              <a:rPr lang="es-ES_tradnl" altLang="es-MX" sz="450">
                <a:latin typeface="Literata" pitchFamily="2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>
                <a:latin typeface="Literata" pitchFamily="2" charset="0"/>
              </a:rPr>
              <a:t>Agosto del año 2024.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_tradnl" altLang="es-MX" sz="450" b="1" i="1">
                <a:latin typeface="Literata" pitchFamily="2" charset="0"/>
              </a:rPr>
              <a:t>Firma___________________________</a:t>
            </a:r>
            <a:endParaRPr lang="es-ES_tradnl" altLang="es-MX" sz="450">
              <a:latin typeface="Literata" pitchFamily="2" charset="0"/>
            </a:endParaRPr>
          </a:p>
        </p:txBody>
      </p:sp>
      <p:cxnSp>
        <p:nvCxnSpPr>
          <p:cNvPr id="26677" name="55 Conector recto"/>
          <p:cNvCxnSpPr>
            <a:cxnSpLocks noChangeShapeType="1"/>
          </p:cNvCxnSpPr>
          <p:nvPr/>
        </p:nvCxnSpPr>
        <p:spPr bwMode="auto">
          <a:xfrm>
            <a:off x="4058841" y="2787254"/>
            <a:ext cx="0" cy="189785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78" name="Rectangle 12"/>
          <p:cNvSpPr>
            <a:spLocks noChangeArrowheads="1"/>
          </p:cNvSpPr>
          <p:nvPr/>
        </p:nvSpPr>
        <p:spPr bwMode="auto">
          <a:xfrm>
            <a:off x="3617119" y="2865835"/>
            <a:ext cx="890588" cy="4476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79" name="Line 21"/>
          <p:cNvSpPr>
            <a:spLocks noChangeShapeType="1"/>
          </p:cNvSpPr>
          <p:nvPr/>
        </p:nvSpPr>
        <p:spPr bwMode="auto">
          <a:xfrm>
            <a:off x="3611166" y="3022997"/>
            <a:ext cx="9286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80" name="79 Rectángulo"/>
          <p:cNvSpPr>
            <a:spLocks noChangeArrowheads="1"/>
          </p:cNvSpPr>
          <p:nvPr/>
        </p:nvSpPr>
        <p:spPr bwMode="auto">
          <a:xfrm>
            <a:off x="3625453" y="3026569"/>
            <a:ext cx="95607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Maricela Monjarás  Pasarón</a:t>
            </a:r>
            <a:br>
              <a:rPr lang="es-MX" altLang="es-MX" sz="525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Coordinación (C)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81" name="Rectangle 42"/>
          <p:cNvSpPr>
            <a:spLocks noChangeArrowheads="1"/>
          </p:cNvSpPr>
          <p:nvPr/>
        </p:nvSpPr>
        <p:spPr bwMode="auto">
          <a:xfrm>
            <a:off x="3520678" y="2820591"/>
            <a:ext cx="99298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525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Servicios Escolares</a:t>
            </a:r>
          </a:p>
        </p:txBody>
      </p:sp>
      <p:sp>
        <p:nvSpPr>
          <p:cNvPr id="26682" name="Rectangle 12"/>
          <p:cNvSpPr>
            <a:spLocks noChangeArrowheads="1"/>
          </p:cNvSpPr>
          <p:nvPr/>
        </p:nvSpPr>
        <p:spPr bwMode="auto">
          <a:xfrm>
            <a:off x="3599260" y="4206479"/>
            <a:ext cx="891778" cy="86677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83" name="Line 21"/>
          <p:cNvSpPr>
            <a:spLocks noChangeShapeType="1"/>
          </p:cNvSpPr>
          <p:nvPr/>
        </p:nvSpPr>
        <p:spPr bwMode="auto">
          <a:xfrm>
            <a:off x="3601641" y="4451747"/>
            <a:ext cx="87630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84" name="79 Rectángulo"/>
          <p:cNvSpPr>
            <a:spLocks noChangeArrowheads="1"/>
          </p:cNvSpPr>
          <p:nvPr/>
        </p:nvSpPr>
        <p:spPr bwMode="auto">
          <a:xfrm>
            <a:off x="3542110" y="4426744"/>
            <a:ext cx="10215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525">
                <a:solidFill>
                  <a:srgbClr val="000000"/>
                </a:solidFill>
                <a:latin typeface="Literata" pitchFamily="2" charset="0"/>
              </a:rPr>
              <a:t>María Bibiana Vázquez Farías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Auxiliar </a:t>
            </a:r>
            <a:r>
              <a:rPr lang="es-MX" altLang="es-MX" sz="525">
                <a:latin typeface="Literata" pitchFamily="2" charset="0"/>
              </a:rPr>
              <a:t>Administrativo (C)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85" name="CuadroTexto 116"/>
          <p:cNvSpPr txBox="1">
            <a:spLocks noChangeArrowheads="1"/>
          </p:cNvSpPr>
          <p:nvPr/>
        </p:nvSpPr>
        <p:spPr bwMode="auto">
          <a:xfrm>
            <a:off x="3609975" y="4216004"/>
            <a:ext cx="894160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 b="1">
                <a:latin typeface="Literata" pitchFamily="2" charset="0"/>
              </a:rPr>
              <a:t>Auxiliar Administrativo de Servicios Escolares</a:t>
            </a:r>
          </a:p>
        </p:txBody>
      </p:sp>
      <p:sp>
        <p:nvSpPr>
          <p:cNvPr id="26686" name="Rectangle 42"/>
          <p:cNvSpPr>
            <a:spLocks noChangeArrowheads="1"/>
          </p:cNvSpPr>
          <p:nvPr/>
        </p:nvSpPr>
        <p:spPr bwMode="auto">
          <a:xfrm>
            <a:off x="5570935" y="1850231"/>
            <a:ext cx="978694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ES" sz="525" b="1">
                <a:latin typeface="Literata" pitchFamily="2" charset="0"/>
              </a:rPr>
              <a:t>Subdirección Escolar</a:t>
            </a:r>
          </a:p>
        </p:txBody>
      </p:sp>
      <p:sp>
        <p:nvSpPr>
          <p:cNvPr id="26687" name="Line 21"/>
          <p:cNvSpPr>
            <a:spLocks noChangeShapeType="1"/>
          </p:cNvSpPr>
          <p:nvPr/>
        </p:nvSpPr>
        <p:spPr bwMode="auto">
          <a:xfrm>
            <a:off x="3621882" y="4747022"/>
            <a:ext cx="87511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6688" name="79 Rectángulo"/>
          <p:cNvSpPr>
            <a:spLocks noChangeArrowheads="1"/>
          </p:cNvSpPr>
          <p:nvPr/>
        </p:nvSpPr>
        <p:spPr bwMode="auto">
          <a:xfrm>
            <a:off x="6669881" y="4742260"/>
            <a:ext cx="957263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Yulian Gibrán Rodriguez Lara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Administrativo</a:t>
            </a: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 </a:t>
            </a:r>
            <a:r>
              <a:rPr lang="es-MX" altLang="es-MX" sz="525">
                <a:latin typeface="Literata" pitchFamily="2" charset="0"/>
              </a:rPr>
              <a:t>(C)</a:t>
            </a:r>
          </a:p>
        </p:txBody>
      </p:sp>
      <p:sp>
        <p:nvSpPr>
          <p:cNvPr id="26689" name="79 Rectángulo"/>
          <p:cNvSpPr>
            <a:spLocks noChangeArrowheads="1"/>
          </p:cNvSpPr>
          <p:nvPr/>
        </p:nvSpPr>
        <p:spPr bwMode="auto">
          <a:xfrm>
            <a:off x="3582591" y="4749404"/>
            <a:ext cx="95726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Claudia Zorrilla González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Administrativo</a:t>
            </a: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 </a:t>
            </a:r>
            <a:r>
              <a:rPr lang="es-MX" altLang="es-MX" sz="525">
                <a:latin typeface="Literata" pitchFamily="2" charset="0"/>
              </a:rPr>
              <a:t>(C)</a:t>
            </a:r>
          </a:p>
        </p:txBody>
      </p:sp>
      <p:sp>
        <p:nvSpPr>
          <p:cNvPr id="26690" name="Line 21"/>
          <p:cNvSpPr>
            <a:spLocks noChangeShapeType="1"/>
          </p:cNvSpPr>
          <p:nvPr/>
        </p:nvSpPr>
        <p:spPr bwMode="auto">
          <a:xfrm>
            <a:off x="6679406" y="4676775"/>
            <a:ext cx="8905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16573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650" name="55 Conector recto"/>
          <p:cNvCxnSpPr>
            <a:cxnSpLocks noChangeShapeType="1"/>
          </p:cNvCxnSpPr>
          <p:nvPr/>
        </p:nvCxnSpPr>
        <p:spPr bwMode="auto">
          <a:xfrm>
            <a:off x="8190310" y="2792016"/>
            <a:ext cx="0" cy="8382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51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2" y="0"/>
            <a:ext cx="1004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1500" b="1" i="1">
                <a:latin typeface="Literata" pitchFamily="2" charset="0"/>
              </a:rPr>
              <a:t>ORGANIGRAMA</a:t>
            </a:r>
          </a:p>
        </p:txBody>
      </p:sp>
      <p:sp>
        <p:nvSpPr>
          <p:cNvPr id="27653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11" name="10 Rectángulo"/>
          <p:cNvSpPr/>
          <p:nvPr/>
        </p:nvSpPr>
        <p:spPr>
          <a:xfrm>
            <a:off x="4704160" y="6356748"/>
            <a:ext cx="257175" cy="58340"/>
          </a:xfrm>
          <a:prstGeom prst="rect">
            <a:avLst/>
          </a:prstGeom>
          <a:solidFill>
            <a:srgbClr val="FFFF00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1350">
              <a:latin typeface="Literata" pitchFamily="2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704160" y="6282929"/>
            <a:ext cx="827484" cy="57150"/>
          </a:xfrm>
          <a:prstGeom prst="rect">
            <a:avLst/>
          </a:prstGeom>
          <a:solidFill>
            <a:srgbClr val="FFFF00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1350">
              <a:latin typeface="Literata" pitchFamily="2" charset="0"/>
            </a:endParaRPr>
          </a:p>
        </p:txBody>
      </p:sp>
      <p:sp>
        <p:nvSpPr>
          <p:cNvPr id="27656" name="Text Box 123"/>
          <p:cNvSpPr txBox="1">
            <a:spLocks noChangeArrowheads="1"/>
          </p:cNvSpPr>
          <p:nvPr/>
        </p:nvSpPr>
        <p:spPr bwMode="auto">
          <a:xfrm>
            <a:off x="4538663" y="6061472"/>
            <a:ext cx="1624163" cy="4154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_tradnl" altLang="es-MX" sz="525">
              <a:latin typeface="Literata" pitchFamily="2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02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>
                <a:latin typeface="Literata" pitchFamily="2" charset="0"/>
                <a:cs typeface="Arial" panose="020B0604020202020204" pitchFamily="34" charset="0"/>
              </a:rPr>
              <a:t>03 Contrato por Tiempo Indeterminado Acéfalo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525" b="1" i="1">
                <a:latin typeface="Literata" pitchFamily="2" charset="0"/>
                <a:cs typeface="Arial" panose="020B0604020202020204" pitchFamily="34" charset="0"/>
              </a:rPr>
              <a:t>Total: 05</a:t>
            </a:r>
            <a:endParaRPr lang="es-ES_tradnl" altLang="es-MX" sz="525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27657" name="55 Conector recto"/>
          <p:cNvCxnSpPr>
            <a:cxnSpLocks noChangeShapeType="1"/>
            <a:endCxn id="27676" idx="2"/>
          </p:cNvCxnSpPr>
          <p:nvPr/>
        </p:nvCxnSpPr>
        <p:spPr bwMode="auto">
          <a:xfrm>
            <a:off x="4030266" y="2792016"/>
            <a:ext cx="0" cy="63341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8" name="55 Conector recto"/>
          <p:cNvCxnSpPr>
            <a:cxnSpLocks noChangeShapeType="1"/>
          </p:cNvCxnSpPr>
          <p:nvPr/>
        </p:nvCxnSpPr>
        <p:spPr bwMode="auto">
          <a:xfrm>
            <a:off x="6098381" y="1646635"/>
            <a:ext cx="0" cy="157638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9" name="Line 52"/>
          <p:cNvSpPr>
            <a:spLocks noChangeShapeType="1"/>
          </p:cNvSpPr>
          <p:nvPr/>
        </p:nvSpPr>
        <p:spPr bwMode="auto">
          <a:xfrm flipV="1">
            <a:off x="4039791" y="2784872"/>
            <a:ext cx="415051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5656660" y="1845469"/>
            <a:ext cx="890588" cy="4476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 b="1">
              <a:latin typeface="Literata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ES" sz="525" b="1">
              <a:latin typeface="Literata" pitchFamily="2" charset="0"/>
            </a:endParaRPr>
          </a:p>
        </p:txBody>
      </p:sp>
      <p:sp>
        <p:nvSpPr>
          <p:cNvPr id="27661" name="Rectangle 12"/>
          <p:cNvSpPr>
            <a:spLocks noChangeArrowheads="1"/>
          </p:cNvSpPr>
          <p:nvPr/>
        </p:nvSpPr>
        <p:spPr bwMode="auto">
          <a:xfrm>
            <a:off x="5651897" y="1246585"/>
            <a:ext cx="890588" cy="4476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662" name="16 CuadroTexto"/>
          <p:cNvSpPr txBox="1">
            <a:spLocks noChangeArrowheads="1"/>
          </p:cNvSpPr>
          <p:nvPr/>
        </p:nvSpPr>
        <p:spPr bwMode="auto">
          <a:xfrm>
            <a:off x="4243387" y="629841"/>
            <a:ext cx="394930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900" b="1" i="1">
                <a:latin typeface="Literata" pitchFamily="2" charset="0"/>
              </a:rPr>
              <a:t>Universidad Intercultural de San Luis Potosí</a:t>
            </a:r>
          </a:p>
        </p:txBody>
      </p:sp>
      <p:sp>
        <p:nvSpPr>
          <p:cNvPr id="27663" name="Text Box 9"/>
          <p:cNvSpPr txBox="1">
            <a:spLocks noChangeArrowheads="1"/>
          </p:cNvSpPr>
          <p:nvPr/>
        </p:nvSpPr>
        <p:spPr bwMode="auto">
          <a:xfrm>
            <a:off x="4213623" y="928688"/>
            <a:ext cx="383619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900" b="1" i="1">
                <a:latin typeface="Literata" pitchFamily="2" charset="0"/>
                <a:cs typeface="Arial" panose="020B0604020202020204" pitchFamily="34" charset="0"/>
              </a:rPr>
              <a:t>Subdirección Escolar</a:t>
            </a:r>
          </a:p>
        </p:txBody>
      </p:sp>
      <p:cxnSp>
        <p:nvCxnSpPr>
          <p:cNvPr id="114" name="47 Conector recto"/>
          <p:cNvCxnSpPr/>
          <p:nvPr/>
        </p:nvCxnSpPr>
        <p:spPr>
          <a:xfrm>
            <a:off x="6159104" y="6201966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42"/>
          <p:cNvSpPr>
            <a:spLocks noChangeArrowheads="1"/>
          </p:cNvSpPr>
          <p:nvPr/>
        </p:nvSpPr>
        <p:spPr bwMode="auto">
          <a:xfrm>
            <a:off x="5522119" y="1376363"/>
            <a:ext cx="1157288" cy="17312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525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</a:rPr>
              <a:t>Rectoría</a:t>
            </a:r>
            <a:endParaRPr lang="es-MX" altLang="es-MX" sz="525" dirty="0">
              <a:solidFill>
                <a:schemeClr val="bg1">
                  <a:lumMod val="50000"/>
                </a:schemeClr>
              </a:solidFill>
              <a:latin typeface="Literata" pitchFamily="2" charset="0"/>
            </a:endParaRPr>
          </a:p>
        </p:txBody>
      </p:sp>
      <p:cxnSp>
        <p:nvCxnSpPr>
          <p:cNvPr id="154" name="47 Conector recto"/>
          <p:cNvCxnSpPr/>
          <p:nvPr/>
        </p:nvCxnSpPr>
        <p:spPr>
          <a:xfrm>
            <a:off x="6173391" y="6299597"/>
            <a:ext cx="482203" cy="0"/>
          </a:xfrm>
          <a:prstGeom prst="line">
            <a:avLst/>
          </a:prstGeom>
          <a:ln w="63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7" name="48 Rectángulo"/>
          <p:cNvSpPr>
            <a:spLocks noChangeArrowheads="1"/>
          </p:cNvSpPr>
          <p:nvPr/>
        </p:nvSpPr>
        <p:spPr bwMode="auto">
          <a:xfrm>
            <a:off x="6731794" y="5922169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450" b="1" i="1" u="sng">
                <a:latin typeface="Literata" pitchFamily="2" charset="0"/>
              </a:rPr>
              <a:t>C.P. Sofía Torres Guerrero </a:t>
            </a:r>
            <a:r>
              <a:rPr lang="es-ES_tradnl" altLang="es-MX" sz="450" i="1">
                <a:latin typeface="Literata" pitchFamily="2" charset="0"/>
              </a:rPr>
              <a:t>Subdirectora Administrativa  de la </a:t>
            </a:r>
            <a:r>
              <a:rPr lang="es-ES_tradnl" altLang="es-MX" sz="450" b="1" i="1" u="sng">
                <a:latin typeface="Literata" pitchFamily="2" charset="0"/>
              </a:rPr>
              <a:t>Universidad Intercultural de San Luis Potosí</a:t>
            </a:r>
            <a:r>
              <a:rPr lang="es-ES_tradnl" altLang="es-MX" sz="450">
                <a:latin typeface="Literata" pitchFamily="2" charset="0"/>
              </a:rPr>
              <a:t>, </a:t>
            </a:r>
            <a:r>
              <a:rPr lang="es-ES_tradnl" altLang="es-MX" sz="450" b="1">
                <a:latin typeface="Literata" pitchFamily="2" charset="0"/>
              </a:rPr>
              <a:t>Certifica </a:t>
            </a:r>
            <a:r>
              <a:rPr lang="es-ES_tradnl" altLang="es-MX" sz="450">
                <a:latin typeface="Literata" pitchFamily="2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>
                <a:latin typeface="Literata" pitchFamily="2" charset="0"/>
              </a:rPr>
              <a:t>Agosto del año 2024.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MX" sz="45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_tradnl" altLang="es-MX" sz="450" b="1" i="1">
                <a:latin typeface="Literata" pitchFamily="2" charset="0"/>
              </a:rPr>
              <a:t>Firma___________________________</a:t>
            </a:r>
            <a:endParaRPr lang="es-ES_tradnl" altLang="es-MX" sz="450">
              <a:latin typeface="Literata" pitchFamily="2" charset="0"/>
            </a:endParaRPr>
          </a:p>
        </p:txBody>
      </p:sp>
      <p:cxnSp>
        <p:nvCxnSpPr>
          <p:cNvPr id="27668" name="55 Conector recto"/>
          <p:cNvCxnSpPr>
            <a:cxnSpLocks noChangeShapeType="1"/>
          </p:cNvCxnSpPr>
          <p:nvPr/>
        </p:nvCxnSpPr>
        <p:spPr bwMode="auto">
          <a:xfrm>
            <a:off x="5044679" y="2792016"/>
            <a:ext cx="0" cy="63341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9" name="55 Conector recto"/>
          <p:cNvCxnSpPr>
            <a:cxnSpLocks noChangeShapeType="1"/>
          </p:cNvCxnSpPr>
          <p:nvPr/>
        </p:nvCxnSpPr>
        <p:spPr bwMode="auto">
          <a:xfrm>
            <a:off x="7187804" y="2792016"/>
            <a:ext cx="0" cy="63341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70" name="Rectangle 12"/>
          <p:cNvSpPr>
            <a:spLocks noChangeArrowheads="1"/>
          </p:cNvSpPr>
          <p:nvPr/>
        </p:nvSpPr>
        <p:spPr bwMode="auto">
          <a:xfrm>
            <a:off x="7729537" y="3567113"/>
            <a:ext cx="891779" cy="448866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671" name="Line 21"/>
          <p:cNvSpPr>
            <a:spLocks noChangeShapeType="1"/>
          </p:cNvSpPr>
          <p:nvPr/>
        </p:nvSpPr>
        <p:spPr bwMode="auto">
          <a:xfrm>
            <a:off x="7749779" y="3719513"/>
            <a:ext cx="89177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7672" name="79 Rectángulo"/>
          <p:cNvSpPr>
            <a:spLocks noChangeArrowheads="1"/>
          </p:cNvSpPr>
          <p:nvPr/>
        </p:nvSpPr>
        <p:spPr bwMode="auto">
          <a:xfrm>
            <a:off x="7661672" y="3748088"/>
            <a:ext cx="1047750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Graciela Fernanda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Guadalupe Mancilla Dávila</a:t>
            </a:r>
            <a:br>
              <a:rPr lang="es-MX" altLang="es-MX" sz="525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Subcoordinación (A)</a:t>
            </a:r>
            <a:endParaRPr lang="es-ES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7673" name="Rectangle 42"/>
          <p:cNvSpPr>
            <a:spLocks noChangeArrowheads="1"/>
          </p:cNvSpPr>
          <p:nvPr/>
        </p:nvSpPr>
        <p:spPr bwMode="auto">
          <a:xfrm>
            <a:off x="7716442" y="3526631"/>
            <a:ext cx="9929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45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Subcoordinación de Comunicación y Efectividad.</a:t>
            </a:r>
          </a:p>
        </p:txBody>
      </p:sp>
      <p:sp>
        <p:nvSpPr>
          <p:cNvPr id="27674" name="Rectangle 12"/>
          <p:cNvSpPr>
            <a:spLocks noChangeArrowheads="1"/>
          </p:cNvSpPr>
          <p:nvPr/>
        </p:nvSpPr>
        <p:spPr bwMode="auto">
          <a:xfrm>
            <a:off x="3583781" y="3021806"/>
            <a:ext cx="890588" cy="448866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675" name="Line 21"/>
          <p:cNvSpPr>
            <a:spLocks noChangeShapeType="1"/>
          </p:cNvSpPr>
          <p:nvPr/>
        </p:nvSpPr>
        <p:spPr bwMode="auto">
          <a:xfrm>
            <a:off x="3581400" y="3227785"/>
            <a:ext cx="890588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1350"/>
          </a:p>
        </p:txBody>
      </p:sp>
      <p:sp>
        <p:nvSpPr>
          <p:cNvPr id="27676" name="79 Rectángulo"/>
          <p:cNvSpPr>
            <a:spLocks noChangeArrowheads="1"/>
          </p:cNvSpPr>
          <p:nvPr/>
        </p:nvSpPr>
        <p:spPr bwMode="auto">
          <a:xfrm>
            <a:off x="3562350" y="3194447"/>
            <a:ext cx="957263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Felipe de Jesús Tovar López</a:t>
            </a:r>
            <a:br>
              <a:rPr lang="es-MX" altLang="es-MX" sz="525">
                <a:solidFill>
                  <a:srgbClr val="000000"/>
                </a:solidFill>
                <a:latin typeface="Literata" pitchFamily="2" charset="0"/>
              </a:rPr>
            </a:b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Subcoordinación (B) </a:t>
            </a:r>
            <a:endParaRPr lang="es-ES" altLang="es-MX" sz="525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7677" name="Rectangle 42"/>
          <p:cNvSpPr>
            <a:spLocks noChangeArrowheads="1"/>
          </p:cNvSpPr>
          <p:nvPr/>
        </p:nvSpPr>
        <p:spPr bwMode="auto">
          <a:xfrm>
            <a:off x="3583782" y="2990850"/>
            <a:ext cx="992981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ES" sz="525" b="1">
                <a:latin typeface="Literata" pitchFamily="2" charset="0"/>
              </a:rPr>
              <a:t>Subcoordinación de Becas </a:t>
            </a:r>
          </a:p>
          <a:p>
            <a:pPr algn="ctr">
              <a:lnSpc>
                <a:spcPts val="525"/>
              </a:lnSpc>
              <a:spcBef>
                <a:spcPct val="0"/>
              </a:spcBef>
              <a:buNone/>
            </a:pPr>
            <a:r>
              <a:rPr lang="es-MX" altLang="es-ES" sz="525" b="1">
                <a:latin typeface="Literata" pitchFamily="2" charset="0"/>
              </a:rPr>
              <a:t>y Apoyo al Estudiante</a:t>
            </a:r>
          </a:p>
        </p:txBody>
      </p:sp>
      <p:sp>
        <p:nvSpPr>
          <p:cNvPr id="27678" name="Rectangle 12"/>
          <p:cNvSpPr>
            <a:spLocks noChangeArrowheads="1"/>
          </p:cNvSpPr>
          <p:nvPr/>
        </p:nvSpPr>
        <p:spPr bwMode="auto">
          <a:xfrm>
            <a:off x="6737748" y="3030142"/>
            <a:ext cx="891778" cy="44886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679" name="Rectangle 12"/>
          <p:cNvSpPr>
            <a:spLocks noChangeArrowheads="1"/>
          </p:cNvSpPr>
          <p:nvPr/>
        </p:nvSpPr>
        <p:spPr bwMode="auto">
          <a:xfrm>
            <a:off x="4597004" y="3027760"/>
            <a:ext cx="891778" cy="44886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680" name="79 Rectángulo"/>
          <p:cNvSpPr>
            <a:spLocks noChangeArrowheads="1"/>
          </p:cNvSpPr>
          <p:nvPr/>
        </p:nvSpPr>
        <p:spPr bwMode="auto">
          <a:xfrm>
            <a:off x="4555331" y="3152775"/>
            <a:ext cx="95726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Subcoordinación (B)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(Acéfalo)</a:t>
            </a:r>
            <a:endParaRPr lang="es-MX" altLang="es-MX" sz="525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27681" name="Rectangle 12"/>
          <p:cNvSpPr>
            <a:spLocks noChangeArrowheads="1"/>
          </p:cNvSpPr>
          <p:nvPr/>
        </p:nvSpPr>
        <p:spPr bwMode="auto">
          <a:xfrm>
            <a:off x="5651898" y="3020617"/>
            <a:ext cx="891778" cy="448865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ES" sz="525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682" name="79 Rectángulo"/>
          <p:cNvSpPr>
            <a:spLocks noChangeArrowheads="1"/>
          </p:cNvSpPr>
          <p:nvPr/>
        </p:nvSpPr>
        <p:spPr bwMode="auto">
          <a:xfrm>
            <a:off x="5638800" y="3152775"/>
            <a:ext cx="95726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Subcoordinación (B)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(Acéfalo)</a:t>
            </a:r>
            <a:endParaRPr lang="es-MX" altLang="es-MX" sz="525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27683" name="79 Rectángulo"/>
          <p:cNvSpPr>
            <a:spLocks noChangeArrowheads="1"/>
          </p:cNvSpPr>
          <p:nvPr/>
        </p:nvSpPr>
        <p:spPr bwMode="auto">
          <a:xfrm>
            <a:off x="6721078" y="3152775"/>
            <a:ext cx="95726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Subcoordinación (B)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525">
                <a:solidFill>
                  <a:srgbClr val="000000"/>
                </a:solidFill>
                <a:latin typeface="Literata" pitchFamily="2" charset="0"/>
              </a:rPr>
              <a:t>(Acéfalo)</a:t>
            </a:r>
            <a:endParaRPr lang="es-MX" altLang="es-MX" sz="525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27684" name="Rectangle 42"/>
          <p:cNvSpPr>
            <a:spLocks noChangeArrowheads="1"/>
          </p:cNvSpPr>
          <p:nvPr/>
        </p:nvSpPr>
        <p:spPr bwMode="auto">
          <a:xfrm>
            <a:off x="5550694" y="1982391"/>
            <a:ext cx="115728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ES" sz="525" b="1">
                <a:latin typeface="Literata" pitchFamily="2" charset="0"/>
              </a:rPr>
              <a:t>Subdirección Escolar</a:t>
            </a:r>
          </a:p>
        </p:txBody>
      </p:sp>
    </p:spTree>
    <p:extLst>
      <p:ext uri="{BB962C8B-B14F-4D97-AF65-F5344CB8AC3E}">
        <p14:creationId xmlns:p14="http://schemas.microsoft.com/office/powerpoint/2010/main" val="265852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1138</Words>
  <Application>Microsoft Office PowerPoint</Application>
  <PresentationFormat>Panorámica</PresentationFormat>
  <Paragraphs>290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JURAUXIII</dc:creator>
  <cp:lastModifiedBy>JURAUXIII</cp:lastModifiedBy>
  <cp:revision>3</cp:revision>
  <dcterms:created xsi:type="dcterms:W3CDTF">2024-02-27T17:42:34Z</dcterms:created>
  <dcterms:modified xsi:type="dcterms:W3CDTF">2024-09-06T19:49:42Z</dcterms:modified>
</cp:coreProperties>
</file>