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sldIdLst>
    <p:sldId id="257" r:id="rId2"/>
    <p:sldId id="258" r:id="rId3"/>
    <p:sldId id="261" r:id="rId4"/>
    <p:sldId id="260" r:id="rId5"/>
    <p:sldId id="264" r:id="rId6"/>
    <p:sldId id="335" r:id="rId7"/>
    <p:sldId id="266" r:id="rId8"/>
    <p:sldId id="348" r:id="rId9"/>
    <p:sldId id="349" r:id="rId10"/>
    <p:sldId id="350" r:id="rId11"/>
    <p:sldId id="351" r:id="rId12"/>
    <p:sldId id="352" r:id="rId13"/>
    <p:sldId id="272" r:id="rId14"/>
    <p:sldId id="347" r:id="rId15"/>
    <p:sldId id="270" r:id="rId16"/>
    <p:sldId id="269" r:id="rId17"/>
    <p:sldId id="336" r:id="rId18"/>
    <p:sldId id="346" r:id="rId19"/>
    <p:sldId id="363" r:id="rId20"/>
    <p:sldId id="343" r:id="rId21"/>
    <p:sldId id="338" r:id="rId22"/>
    <p:sldId id="353" r:id="rId23"/>
    <p:sldId id="355" r:id="rId24"/>
    <p:sldId id="357" r:id="rId25"/>
    <p:sldId id="360" r:id="rId26"/>
    <p:sldId id="361" r:id="rId27"/>
    <p:sldId id="345" r:id="rId28"/>
    <p:sldId id="334" r:id="rId29"/>
    <p:sldId id="337" r:id="rId30"/>
    <p:sldId id="362" r:id="rId31"/>
    <p:sldId id="359" r:id="rId32"/>
    <p:sldId id="339" r:id="rId33"/>
    <p:sldId id="340" r:id="rId34"/>
    <p:sldId id="314" r:id="rId35"/>
    <p:sldId id="290" r:id="rId36"/>
  </p:sldIdLst>
  <p:sldSz cx="6858000" cy="9144000" type="letter"/>
  <p:notesSz cx="6881813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87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orient="horz" pos="612" userDrawn="1">
          <p15:clr>
            <a:srgbClr val="A4A3A4"/>
          </p15:clr>
        </p15:guide>
        <p15:guide id="8" orient="horz" pos="5692" userDrawn="1">
          <p15:clr>
            <a:srgbClr val="A4A3A4"/>
          </p15:clr>
        </p15:guide>
        <p15:guide id="9" pos="3203" userDrawn="1">
          <p15:clr>
            <a:srgbClr val="A4A3A4"/>
          </p15:clr>
        </p15:guide>
        <p15:guide id="10" orient="horz" pos="2880" userDrawn="1">
          <p15:clr>
            <a:srgbClr val="A4A3A4"/>
          </p15:clr>
        </p15:guide>
        <p15:guide id="11" pos="1117" userDrawn="1">
          <p15:clr>
            <a:srgbClr val="A4A3A4"/>
          </p15:clr>
        </p15:guide>
        <p15:guide id="12" pos="550" userDrawn="1">
          <p15:clr>
            <a:srgbClr val="A4A3A4"/>
          </p15:clr>
        </p15:guide>
        <p15:guide id="13" pos="3249" userDrawn="1">
          <p15:clr>
            <a:srgbClr val="A4A3A4"/>
          </p15:clr>
        </p15:guide>
        <p15:guide id="14" pos="107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43" autoAdjust="0"/>
    <p:restoredTop sz="95972" autoAdjust="0"/>
  </p:normalViewPr>
  <p:slideViewPr>
    <p:cSldViewPr snapToGrid="0">
      <p:cViewPr varScale="1">
        <p:scale>
          <a:sx n="53" d="100"/>
          <a:sy n="53" d="100"/>
        </p:scale>
        <p:origin x="2436" y="78"/>
      </p:cViewPr>
      <p:guideLst>
        <p:guide orient="horz" pos="3787"/>
        <p:guide pos="2160"/>
        <p:guide orient="horz" pos="612"/>
        <p:guide orient="horz" pos="5692"/>
        <p:guide pos="3203"/>
        <p:guide orient="horz" pos="2880"/>
        <p:guide pos="1117"/>
        <p:guide pos="550"/>
        <p:guide pos="3249"/>
        <p:guide pos="107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144"/>
    </p:cViewPr>
  </p:sorterViewPr>
  <p:gridSpacing cx="1080136" cy="1080136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97313" y="0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BB5676-C582-4A65-B6AC-C885F74A0DF2}" type="datetimeFigureOut">
              <a:rPr lang="es-MX" smtClean="0"/>
              <a:t>10/03/2024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65363" y="1162050"/>
            <a:ext cx="2352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8975" y="4473576"/>
            <a:ext cx="55054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8829676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97313" y="8829676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FD7703-5E37-46FD-B3D5-0D60E0CA33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99025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D7703-5E37-46FD-B3D5-0D60E0CA330D}" type="slidenum">
              <a:rPr lang="es-MX" smtClean="0"/>
              <a:t>14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44712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10/03/2024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89283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10/03/2024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0467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10/03/2024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562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10/03/2024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8378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10/03/2024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1354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10/03/2024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4926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10/03/2024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9393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10/03/2024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38866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10/03/2024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69296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10/03/2024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80580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10/03/2024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37622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3AB88-CEE4-4EC4-B089-7B3A31A64485}" type="datetimeFigureOut">
              <a:rPr lang="es-MX" smtClean="0"/>
              <a:pPr/>
              <a:t>10/03/2024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3483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ChangeArrowheads="1"/>
          </p:cNvSpPr>
          <p:nvPr/>
        </p:nvSpPr>
        <p:spPr bwMode="auto">
          <a:xfrm>
            <a:off x="0" y="0"/>
            <a:ext cx="1447800" cy="9144000"/>
          </a:xfrm>
          <a:prstGeom prst="rect">
            <a:avLst/>
          </a:prstGeom>
          <a:gradFill rotWithShape="0">
            <a:gsLst>
              <a:gs pos="0">
                <a:srgbClr val="B2B2B2"/>
              </a:gs>
              <a:gs pos="50000">
                <a:srgbClr val="525252"/>
              </a:gs>
              <a:gs pos="100000">
                <a:srgbClr val="B2B2B2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/>
          </a:p>
        </p:txBody>
      </p:sp>
      <p:grpSp>
        <p:nvGrpSpPr>
          <p:cNvPr id="2051" name="Group 7"/>
          <p:cNvGrpSpPr>
            <a:grpSpLocks/>
          </p:cNvGrpSpPr>
          <p:nvPr/>
        </p:nvGrpSpPr>
        <p:grpSpPr bwMode="auto">
          <a:xfrm>
            <a:off x="1628775" y="4211638"/>
            <a:ext cx="4675190" cy="1198562"/>
            <a:chOff x="1228" y="2513"/>
            <a:chExt cx="2945" cy="755"/>
          </a:xfrm>
        </p:grpSpPr>
        <p:sp>
          <p:nvSpPr>
            <p:cNvPr id="2058" name="Text Box 8"/>
            <p:cNvSpPr txBox="1">
              <a:spLocks noChangeArrowheads="1"/>
            </p:cNvSpPr>
            <p:nvPr/>
          </p:nvSpPr>
          <p:spPr bwMode="auto">
            <a:xfrm>
              <a:off x="1228" y="2513"/>
              <a:ext cx="1502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s-ES_tradnl" altLang="es-MX" sz="4000" b="1" dirty="0">
                  <a:latin typeface="Arial" panose="020B0604020202020204" pitchFamily="34" charset="0"/>
                </a:rPr>
                <a:t>MANUAL</a:t>
              </a:r>
              <a:endParaRPr lang="es-ES_tradnl" altLang="es-MX" sz="3600" b="1" dirty="0">
                <a:latin typeface="Arial" panose="020B0604020202020204" pitchFamily="34" charset="0"/>
              </a:endParaRPr>
            </a:p>
          </p:txBody>
        </p:sp>
        <p:sp>
          <p:nvSpPr>
            <p:cNvPr id="2059" name="Text Box 9"/>
            <p:cNvSpPr txBox="1">
              <a:spLocks noChangeArrowheads="1"/>
            </p:cNvSpPr>
            <p:nvPr/>
          </p:nvSpPr>
          <p:spPr bwMode="auto">
            <a:xfrm>
              <a:off x="1703" y="2822"/>
              <a:ext cx="2470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s-ES_tradnl" altLang="es-MX" sz="4000" dirty="0">
                  <a:latin typeface="Arial" panose="020B0604020202020204" pitchFamily="34" charset="0"/>
                </a:rPr>
                <a:t>de </a:t>
              </a:r>
              <a:r>
                <a:rPr lang="es-ES_tradnl" altLang="es-MX" sz="4000" dirty="0" smtClean="0">
                  <a:latin typeface="Arial" panose="020B0604020202020204" pitchFamily="34" charset="0"/>
                </a:rPr>
                <a:t>Organización</a:t>
              </a:r>
              <a:endParaRPr lang="es-ES_tradnl" altLang="es-MX" sz="40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2053" name="Text Box 15"/>
          <p:cNvSpPr txBox="1">
            <a:spLocks noChangeArrowheads="1"/>
          </p:cNvSpPr>
          <p:nvPr/>
        </p:nvSpPr>
        <p:spPr bwMode="auto">
          <a:xfrm>
            <a:off x="1913074" y="2142116"/>
            <a:ext cx="44729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_tradnl" altLang="es-MX" sz="1400" b="1" dirty="0" smtClean="0">
                <a:latin typeface="Arial" panose="020B0604020202020204" pitchFamily="34" charset="0"/>
              </a:rPr>
              <a:t>COORDINACION GENERAL DE LA </a:t>
            </a:r>
          </a:p>
          <a:p>
            <a:pPr algn="ctr"/>
            <a:r>
              <a:rPr lang="es-ES_tradnl" altLang="es-MX" sz="1400" b="1" dirty="0" smtClean="0">
                <a:latin typeface="Arial" panose="020B0604020202020204" pitchFamily="34" charset="0"/>
              </a:rPr>
              <a:t>DEFENSORÍA PÚBLICA DEL ESTADO</a:t>
            </a:r>
            <a:endParaRPr lang="es-ES_tradnl" altLang="es-MX" sz="1400" b="1" dirty="0">
              <a:latin typeface="Arial" panose="020B0604020202020204" pitchFamily="34" charset="0"/>
            </a:endParaRPr>
          </a:p>
        </p:txBody>
      </p:sp>
      <p:sp>
        <p:nvSpPr>
          <p:cNvPr id="2055" name="Text Box 18"/>
          <p:cNvSpPr txBox="1">
            <a:spLocks noChangeArrowheads="1"/>
          </p:cNvSpPr>
          <p:nvPr/>
        </p:nvSpPr>
        <p:spPr bwMode="auto">
          <a:xfrm>
            <a:off x="1878713" y="6732588"/>
            <a:ext cx="45726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  <a:t>APLICADO A:</a:t>
            </a:r>
          </a:p>
          <a:p>
            <a:pPr algn="ctr"/>
            <a:r>
              <a:rPr lang="es-MX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DIRECCIÓN ADMINISTRATIVA</a:t>
            </a:r>
            <a:endParaRPr lang="es-MX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6" name="Text Box 19"/>
          <p:cNvSpPr txBox="1">
            <a:spLocks noChangeArrowheads="1"/>
          </p:cNvSpPr>
          <p:nvPr/>
        </p:nvSpPr>
        <p:spPr bwMode="auto">
          <a:xfrm>
            <a:off x="1604556" y="8156252"/>
            <a:ext cx="50895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_tradnl" altLang="es-MX" sz="1000" b="1" dirty="0">
                <a:latin typeface="Arial" panose="020B0604020202020204" pitchFamily="34" charset="0"/>
              </a:rPr>
              <a:t>SAN LUIS POTOSÍ, S.L.P., </a:t>
            </a:r>
            <a:r>
              <a:rPr lang="es-ES_tradnl" altLang="es-MX" sz="1000" b="1" dirty="0" smtClean="0">
                <a:latin typeface="Arial" panose="020B0604020202020204" pitchFamily="34" charset="0"/>
              </a:rPr>
              <a:t>FEBRERO 2020</a:t>
            </a:r>
            <a:endParaRPr lang="es-ES_tradnl" altLang="es-MX" sz="1000" b="1" dirty="0">
              <a:latin typeface="Arial" panose="020B0604020202020204" pitchFamily="34" charset="0"/>
            </a:endParaRPr>
          </a:p>
        </p:txBody>
      </p:sp>
      <p:sp>
        <p:nvSpPr>
          <p:cNvPr id="16" name="Line 13"/>
          <p:cNvSpPr>
            <a:spLocks noChangeShapeType="1"/>
          </p:cNvSpPr>
          <p:nvPr/>
        </p:nvSpPr>
        <p:spPr bwMode="auto">
          <a:xfrm>
            <a:off x="0" y="8773236"/>
            <a:ext cx="6858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81679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17097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>
                <a:latin typeface="Arial" panose="020B0604020202020204" pitchFamily="34" charset="0"/>
              </a:rPr>
              <a:t>CONTENIDO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660524" y="1454150"/>
            <a:ext cx="5010151" cy="6518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Introducción			 	1</a:t>
            </a: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Directorio					2</a:t>
            </a: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Legislación o Base legal			3</a:t>
            </a: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Misión					4				</a:t>
            </a: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Código de </a:t>
            </a:r>
            <a:r>
              <a:rPr lang="es-ES_tradnl" altLang="es-MX" sz="1200" b="1" dirty="0" smtClean="0">
                <a:latin typeface="Arial" charset="0"/>
              </a:rPr>
              <a:t>Ética</a:t>
            </a:r>
            <a:r>
              <a:rPr lang="es-ES_tradnl" altLang="es-MX" sz="1200" b="1" dirty="0">
                <a:latin typeface="Arial" charset="0"/>
              </a:rPr>
              <a:t>				</a:t>
            </a:r>
            <a:r>
              <a:rPr lang="es-ES_tradnl" altLang="es-MX" sz="1200" b="1" dirty="0" smtClean="0">
                <a:latin typeface="Arial" charset="0"/>
              </a:rPr>
              <a:t>5</a:t>
            </a: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Estructura Orgánica				</a:t>
            </a:r>
            <a:r>
              <a:rPr lang="es-ES_tradnl" altLang="es-MX" sz="1200" b="1" dirty="0" smtClean="0">
                <a:latin typeface="Arial" charset="0"/>
              </a:rPr>
              <a:t>6</a:t>
            </a: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Organigrama				</a:t>
            </a:r>
            <a:r>
              <a:rPr lang="es-ES_tradnl" altLang="es-MX" sz="1200" b="1" dirty="0" smtClean="0">
                <a:latin typeface="Arial" charset="0"/>
              </a:rPr>
              <a:t>7</a:t>
            </a: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Descripción de Funciones			</a:t>
            </a:r>
            <a:r>
              <a:rPr lang="es-ES_tradnl" altLang="es-MX" sz="1200" b="1" dirty="0" smtClean="0">
                <a:latin typeface="Arial" charset="0"/>
              </a:rPr>
              <a:t>8</a:t>
            </a: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None/>
            </a:pPr>
            <a:r>
              <a:rPr lang="es-ES_tradnl" altLang="es-MX" sz="1200" b="1" dirty="0">
                <a:latin typeface="Arial" charset="0"/>
              </a:rPr>
              <a:t>     </a:t>
            </a: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None/>
            </a:pPr>
            <a:r>
              <a:rPr lang="es-ES_tradnl" altLang="es-MX" sz="1200" b="1" dirty="0">
                <a:latin typeface="Arial" charset="0"/>
              </a:rPr>
              <a:t>             </a:t>
            </a: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Autorización			                     9</a:t>
            </a: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Control de Actualizaciones		                     </a:t>
            </a:r>
            <a:r>
              <a:rPr lang="es-ES_tradnl" altLang="es-MX" sz="1200" b="1" dirty="0" smtClean="0">
                <a:latin typeface="Arial" charset="0"/>
              </a:rPr>
              <a:t>10</a:t>
            </a: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5946144" y="1068388"/>
            <a:ext cx="8112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s-ES_tradnl" altLang="es-MX" sz="1200" b="1" i="1" dirty="0">
                <a:latin typeface="Arial" charset="0"/>
              </a:rPr>
              <a:t>Sección </a:t>
            </a:r>
            <a:endParaRPr lang="es-ES_tradnl" altLang="es-MX" sz="1200" i="1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96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218200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INTRODUCCIÓN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7" name="CuadroTexto 4"/>
          <p:cNvSpPr txBox="1"/>
          <p:nvPr/>
        </p:nvSpPr>
        <p:spPr>
          <a:xfrm>
            <a:off x="1634399" y="984765"/>
            <a:ext cx="5010150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El presente manual se elaboró con el objeto de que las y los Servidores Públicos del Gobierno del Estado cuenten con una fuente de información que les permita conocer la organización de </a:t>
            </a:r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la Dirección Administrativa adscrita a la Coordinación General </a:t>
            </a: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de la Defensoría Pública</a:t>
            </a:r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así como las funciones a su cargo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Este documento presenta la Estructura Orgánica 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actualizada y autorizada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, el marco jurídico en el que sustentan su actualización y funcionamiento, los objetivos que tienen encomendados y la descripción de las funciones que debe realizar para alcanzarlos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Además el manual de organización facilita a las y los empleados y las y los funcionarios, el conocimiento de sus obligaciones en el ámbito de su competencia, así mismo ayuda entre otras cosas, a integrar y orientar al nuevo personal y es un instrumento valioso de datos para estudios de productividad, reorganización y de recursos humanos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La aplicación del presente manual es únicamente para el personal que 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integra la </a:t>
            </a:r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Dirección Administrativa</a:t>
            </a:r>
            <a:r>
              <a:rPr lang="es-ES_tradnl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y será la misma la responsable de actualizar o modificar su contenido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Desde la naturaleza dinámica de Gobierno del Estado, es necesario que cualquier cambio que se presente en la organización de las áreas, se comunique a la brevedad, a la Dirección de Organización y Métodos de Oficialía Mayor, con el objeto de revisarlos y mantener actualizada la Estructura Orgánica de la Administración Pública Estatal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MX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560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14288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17910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DIRECTORIO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673452" y="980507"/>
            <a:ext cx="49131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_tradnl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COORDINACIÓN </a:t>
            </a:r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GENERAL DE LA DEFENSORÍA </a:t>
            </a:r>
            <a:r>
              <a:rPr lang="es-ES_tradnl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PÚBLICA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endParaRPr lang="es-ES_tradnl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s-ES_tradnl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s-ES_tradnl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DIRECCIÓN ADMINISTRATIVA</a:t>
            </a:r>
          </a:p>
          <a:p>
            <a:pPr>
              <a:lnSpc>
                <a:spcPct val="150000"/>
              </a:lnSpc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ES_tradnl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</a:p>
          <a:p>
            <a:pPr>
              <a:lnSpc>
                <a:spcPct val="150000"/>
              </a:lnSpc>
            </a:pPr>
            <a:endParaRPr lang="es-ES_tradnl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96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3409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LEGISLACIÓN O BASE LEGAL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574959" y="981923"/>
            <a:ext cx="5151120" cy="7822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40"/>
              </a:lnSpc>
            </a:pPr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Los ordenamientos </a:t>
            </a: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o Normas Jurídicas que rigen la operación de la </a:t>
            </a:r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Dirección Administrativa del la Defensoría Pública son las siguientes:</a:t>
            </a:r>
          </a:p>
          <a:p>
            <a:pPr algn="just">
              <a:lnSpc>
                <a:spcPts val="1440"/>
              </a:lnSpc>
            </a:pPr>
            <a:endParaRPr lang="es-ES_tradnl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440"/>
              </a:lnSpc>
            </a:pPr>
            <a:endParaRPr lang="es-ES_tradnl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Constitución 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Política de los Estados Unidos Mexicanos. </a:t>
            </a:r>
            <a:endParaRPr lang="es-ES_tradnl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endParaRPr lang="es-ES_tradnl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Constitución 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Política del Estado de San Luis Potosí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endParaRPr lang="es-ES_tradnl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indent="-107950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Ley de la Defensoría  Pública del Estado de San Luis Potosí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00013" indent="-107950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indent="-107950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Reglamento Interior de la Ley de la Defensoría Pública del Estado de San Luis Potosí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_tradnl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endParaRPr lang="es-ES_tradnl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Ley Federal del Trabajo.</a:t>
            </a: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Ley General de Coordinación Gubernamental.</a:t>
            </a: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Ley Federal de Presupuesto y Responsabilidad Hacendaria.</a:t>
            </a:r>
          </a:p>
          <a:p>
            <a:pPr algn="just"/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indent="-107950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Ley Orgánica de la Administración Pública del Estado de San Luis Potosí.</a:t>
            </a:r>
          </a:p>
          <a:p>
            <a:pPr marL="100013" indent="-107950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indent="-107950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Ley de Coordinación Fiscal del Estado de San Luis Potosí.</a:t>
            </a:r>
          </a:p>
          <a:p>
            <a:pPr marL="100013" indent="-107950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indent="-107950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Ley de Presupuestos y Responsabilidad Hacendaria del Estado y Municipios de San Luis Potosí.</a:t>
            </a:r>
          </a:p>
          <a:p>
            <a:pPr lvl="0" algn="just"/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Ley de 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Responsabilidades Administrativas del Estado de 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San Luis Potosí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Ley de Transparencia y Acceso a la Información Pública del Estado de San Luis Potosí.</a:t>
            </a: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Ley de Protección de Datos Personales para el Estado de San Luis Potosí.</a:t>
            </a: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indent="-107950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Ley de Entrega Recepción de los Recursos Públicos del Estado de San Luis Potosí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00013" indent="-107950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indent="-107950" algn="just">
              <a:buFont typeface="Wingdings" panose="05000000000000000000" pitchFamily="2" charset="2"/>
              <a:buChar char="§"/>
            </a:pPr>
            <a:endParaRPr lang="es-ES_tradnl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_tradnl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11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3409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LEGISLACIÓN O BASE LEGAL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580607" y="982602"/>
            <a:ext cx="5151120" cy="1564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40"/>
              </a:lnSpc>
            </a:pPr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(Continúa)</a:t>
            </a:r>
          </a:p>
          <a:p>
            <a:pPr lvl="0" algn="just"/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Ley de Presupuesto de Egresos para el Estado de San Luis Potosí para el ejercicio fiscal en curso.</a:t>
            </a: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Ley de Ingresos para el Estado de San Luis Potosí para el ejercicio fiscal en curso.</a:t>
            </a: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1442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14478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M I S I </a:t>
            </a:r>
            <a:r>
              <a:rPr lang="es-ES_tradnl" altLang="es-MX" sz="2000" b="1" i="1" dirty="0" err="1" smtClean="0">
                <a:latin typeface="Arial" panose="020B0604020202020204" pitchFamily="34" charset="0"/>
              </a:rPr>
              <a:t>Ó</a:t>
            </a:r>
            <a:r>
              <a:rPr lang="es-ES_tradnl" altLang="es-MX" sz="2000" b="1" i="1" dirty="0" smtClean="0">
                <a:latin typeface="Arial" panose="020B0604020202020204" pitchFamily="34" charset="0"/>
              </a:rPr>
              <a:t> N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639162" y="2592948"/>
            <a:ext cx="504031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Misión de la Defensoría Pública del Estado de San Luis Potosí.</a:t>
            </a:r>
          </a:p>
          <a:p>
            <a:pPr algn="just">
              <a:lnSpc>
                <a:spcPct val="150000"/>
              </a:lnSpc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Garantizar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el acceso al derecho a una adecuada defensa, de manera gratuita, a las personas físicas o colectivos de los sectores de población, que por su condición económica o vulnerabilidad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requieran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del servicio, en materia familiar, civil, mercantil, administrativa y penal, mediante la asesoría, gestión y representación legal ante las autoridades administrativas que procuran justicia y los órganos jurisdiccionales.</a:t>
            </a:r>
          </a:p>
          <a:p>
            <a:pPr algn="just">
              <a:lnSpc>
                <a:spcPct val="150000"/>
              </a:lnSpc>
            </a:pPr>
            <a:endParaRPr lang="es-ES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Misión de la Dirección Administrativa.</a:t>
            </a:r>
          </a:p>
          <a:p>
            <a:pPr algn="just">
              <a:lnSpc>
                <a:spcPct val="150000"/>
              </a:lnSpc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Proveer de recursos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umanos,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inancieros,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ateriales y tecnológicos necesarios a las unidades administrativas que integran la Defensoría Pública, para el adecuado desempeño de sus atribuciones, otorgando de esta manera, resultados a nuestros usuarios.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92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530350" y="1263650"/>
            <a:ext cx="5186363" cy="747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De los Principios Rectores</a:t>
            </a:r>
          </a:p>
          <a:p>
            <a:pPr marL="182563" indent="-182563" algn="just">
              <a:spcBef>
                <a:spcPts val="0"/>
              </a:spcBef>
              <a:buFontTx/>
              <a:buAutoNum type="alphaLcParenR"/>
              <a:defRPr/>
            </a:pPr>
            <a:endParaRPr lang="es-MX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buFontTx/>
              <a:buAutoNum type="alphaLcParenR"/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 Legalidad: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hacen sólo aquello que las normas expresamente les  confieren y en todo momento someten su actuación a las facultades que las leyes, reglamentos y demás disposiciones jurídicas atribuyen a su empleo, cargo o comisión, por lo que conocen y cumplen las disposiciones que regulan el ejercicio de sus funciones, facultades y atribuciones.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b) Honradez: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se conducen con rectitud sin utilizar su empleo, cargo o comisión para obtener o pretender obtener algún beneficio, provecho o ventaja personal o a favor de terceros, ni buscan o aceptan compensaciones, prestaciones, dádivas, obsequios o regalos de cualquier persona u organización, debido a que están conscientes que ello compromete sus funciones y que el ejercicio de cualquier cargo público implica un alto sentido de austeridad y vocación de servicio.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c) Lealtad: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corresponden a la confianza que el Estado les ha conferido; tienen una vocación absoluta de servicio a la sociedad, y satisfacen el interés superior de las necesidades colectivas por encima de intereses particulares, personales o ajenos al interés general y bienestar de la población.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d) Imparcialidad: 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dan a la ciudadanía, y a la población en general, el mismo trato, sin conceder privilegios o preferencias a organizaciones o personas, ni permiten que influencias, intereses o prejuicios indebidos afecten su compromiso para tomar decisiones o ejercer sus funciones de manera objetiva.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e) Eficiencia: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actúan en apego a los planes y programas previamente establecidos y optimizan el uso y la asignación de los recursos públicos en el desarrollo de sus actividades para lograr los objetivos propuestos.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 f) Economía: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en el ejercicio del gasto público administrarán los bienes, recursos y servicios públicos con legalidad, austeridad y disciplina, satisfaciendo los objetivos y metas a los que estén destinados, siendo éstos de interés social. 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</p:txBody>
      </p:sp>
      <p:sp>
        <p:nvSpPr>
          <p:cNvPr id="9220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9221" name="Text Box 3"/>
          <p:cNvSpPr txBox="1">
            <a:spLocks noChangeArrowheads="1"/>
          </p:cNvSpPr>
          <p:nvPr/>
        </p:nvSpPr>
        <p:spPr bwMode="auto">
          <a:xfrm>
            <a:off x="-11113" y="50800"/>
            <a:ext cx="4216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s-MX" sz="2000" b="1" i="1">
                <a:latin typeface="Arial" panose="020B0604020202020204" pitchFamily="34" charset="0"/>
                <a:cs typeface="Arial" panose="020B0604020202020204" pitchFamily="34" charset="0"/>
              </a:rPr>
              <a:t>CÓDIGO DE ÉTICA</a:t>
            </a:r>
          </a:p>
        </p:txBody>
      </p:sp>
    </p:spTree>
    <p:extLst>
      <p:ext uri="{BB962C8B-B14F-4D97-AF65-F5344CB8AC3E}">
        <p14:creationId xmlns:p14="http://schemas.microsoft.com/office/powerpoint/2010/main" val="396989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530350" y="1263650"/>
            <a:ext cx="5186363" cy="803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g) Disciplina: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desempeñarán su empleo, cargo o comisión, de manera ordenada, metódica y perseverante, con el propósito de obtener los mejores resultados en el servicio o bienes ofrecidos.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h) Profesionalismo: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deberán conocer, actuar y cumplir con las funciones, atribuciones y comisiones encomendadas de conformidad con las leyes, reglamentos y demás disposiciones jurídicas atribuibles a su empleo, cargo o comisión, observando en todo momento disciplina, integridad y respeto, tanto a las demás personas servidoras públicas como a las y los particulares con los que llegare a tratar.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buFontTx/>
              <a:buAutoNum type="romanLcParenR"/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 Objetividad: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deberán preservar el interés superior de las necesidades colectivas por encima de intereses particulares, particulares, personales o ajenos al interés general, actuando de manera neutral e imparcial en la toma de decisiones, que a su vez deberán de ser informadas en estricto apego a la legalidad.</a:t>
            </a:r>
          </a:p>
          <a:p>
            <a:pPr marL="285750" indent="-285750" algn="just">
              <a:spcBef>
                <a:spcPts val="0"/>
              </a:spcBef>
              <a:buFontTx/>
              <a:buAutoNum type="romanLcParenR"/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j) Transparencia: </a:t>
            </a:r>
            <a:r>
              <a:rPr lang="es-MX" altLang="es-MX" sz="1200" dirty="0">
                <a:solidFill>
                  <a:srgbClr val="000000"/>
                </a:solidFill>
                <a:latin typeface="Arial" charset="0"/>
                <a:cs typeface="Arial" charset="0"/>
              </a:rPr>
              <a:t>Las personas servidoras públicas en el ejercicio de sus funciones privilegian el principio de máxima publicidad de la información pública, atendiendo con diligencia los requerimientos de acceso y proporcionando la documentación que generan, obtienen, adquieren, transforman o conservan; y en el ámbito de su competencia, difunden de manera proactiva información gubernamental, como un elemento que genera valor a la sociedad y promueve un gobierno abierto, protegiendo los datos personales que estén bajo su custodia. 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b="1" i="1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k) Rendición de cuentas: </a:t>
            </a:r>
            <a:r>
              <a:rPr lang="es-MX" altLang="es-MX" sz="1200" dirty="0">
                <a:solidFill>
                  <a:srgbClr val="000000"/>
                </a:solidFill>
                <a:latin typeface="Arial" charset="0"/>
                <a:cs typeface="Arial" charset="0"/>
              </a:rPr>
              <a:t>Las personas servidoras públicas asumen plenamente ante la sociedad y sus autoridades la responsabilidad que deriva del ejercicio de su empleo, cargo o comisión, por lo que informan, explican y justifican sus decisiones y acciones, y se sujetan a un sistema de sanciones, así como a la evaluación y al escrutinio público de sus funciones por parte de la ciudadanía.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defRPr/>
            </a:pPr>
            <a:r>
              <a:rPr lang="es-MX" altLang="es-MX" sz="12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l) Competencia por mérito: </a:t>
            </a:r>
            <a:r>
              <a:rPr lang="es-MX" altLang="es-MX" sz="1200" dirty="0">
                <a:solidFill>
                  <a:srgbClr val="000000"/>
                </a:solidFill>
                <a:latin typeface="Arial" charset="0"/>
                <a:cs typeface="Arial" charset="0"/>
              </a:rPr>
              <a:t>Las personas servidoras públicas deberán ser seleccionados para sus puestos de acuerdo a su habilidad profesional, capacidad y experiencia, garantizando la igualdad de oportunidad, atrayendo a los mejores candidatos para ocupar los puestos mediante procedimientos transparentes, objetivos y equitativos.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285750" indent="-285750" algn="just">
              <a:spcBef>
                <a:spcPts val="0"/>
              </a:spcBef>
              <a:buFontTx/>
              <a:buAutoNum type="romanLcParenR"/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0245" name="Text Box 3"/>
          <p:cNvSpPr txBox="1">
            <a:spLocks noChangeArrowheads="1"/>
          </p:cNvSpPr>
          <p:nvPr/>
        </p:nvSpPr>
        <p:spPr bwMode="auto">
          <a:xfrm>
            <a:off x="-11113" y="50800"/>
            <a:ext cx="4216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s-MX" sz="2000" b="1" i="1">
                <a:latin typeface="Arial" panose="020B0604020202020204" pitchFamily="34" charset="0"/>
                <a:cs typeface="Arial" panose="020B0604020202020204" pitchFamily="34" charset="0"/>
              </a:rPr>
              <a:t>CÓDIGO DE ÉTICA</a:t>
            </a:r>
          </a:p>
        </p:txBody>
      </p:sp>
    </p:spTree>
    <p:extLst>
      <p:ext uri="{BB962C8B-B14F-4D97-AF65-F5344CB8AC3E}">
        <p14:creationId xmlns:p14="http://schemas.microsoft.com/office/powerpoint/2010/main" val="51274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1530350" y="1263650"/>
            <a:ext cx="5186363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s-MX" altLang="es-MX" sz="1200" b="1" i="1">
                <a:latin typeface="Arial" panose="020B0604020202020204" pitchFamily="34" charset="0"/>
                <a:cs typeface="Arial" panose="020B0604020202020204" pitchFamily="34" charset="0"/>
              </a:rPr>
              <a:t>m) Eficacia: </a:t>
            </a:r>
            <a:r>
              <a:rPr lang="es-MX" altLang="es-MX" sz="1200">
                <a:latin typeface="Arial" panose="020B0604020202020204" pitchFamily="34" charset="0"/>
                <a:cs typeface="Arial" panose="020B0604020202020204" pitchFamily="34" charset="0"/>
              </a:rPr>
              <a:t>Las personas servidoras públicas actúan conforme a una cultura de servicio orientada al logro de resultados, procurando en todo momento un mejor desempeño de sus funciones a fin de alcanzar las metas institucionales según sus responsabilidades y mediante el uso responsable y claro de los recursos públicos, eliminando cualquier ostentación y discrecionalidad indebida en su aplicación.</a:t>
            </a:r>
          </a:p>
          <a:p>
            <a:pPr algn="just"/>
            <a:endParaRPr lang="es-MX" altLang="es-MX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s-MX" sz="1200" b="1" i="1">
                <a:latin typeface="Arial" panose="020B0604020202020204" pitchFamily="34" charset="0"/>
                <a:cs typeface="Arial" panose="020B0604020202020204" pitchFamily="34" charset="0"/>
              </a:rPr>
              <a:t>n) Integridad: </a:t>
            </a:r>
            <a:r>
              <a:rPr lang="es-MX" altLang="es-MX" sz="1200">
                <a:latin typeface="Arial" panose="020B0604020202020204" pitchFamily="34" charset="0"/>
                <a:cs typeface="Arial" panose="020B0604020202020204" pitchFamily="34" charset="0"/>
              </a:rPr>
              <a:t>Las personas servidoras públicas actúan siempre de manera congruente con los principios que se deben observar en el desempeño de un empleo, cargo, comisión o función, convencidas en el compromiso de ajustar su conducta para que impere en su desempeño una ética que responda al interés público y generen certeza plena de su conducta frente a todas las personas con las que se vinculen u observen su actuar.</a:t>
            </a:r>
          </a:p>
          <a:p>
            <a:pPr algn="just"/>
            <a:endParaRPr lang="es-MX" altLang="es-MX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s-MX" sz="1200" b="1" i="1">
                <a:latin typeface="Arial" panose="020B0604020202020204" pitchFamily="34" charset="0"/>
                <a:cs typeface="Arial" panose="020B0604020202020204" pitchFamily="34" charset="0"/>
              </a:rPr>
              <a:t>o) Equidad: </a:t>
            </a:r>
            <a:r>
              <a:rPr lang="es-MX" altLang="es-MX" sz="1200">
                <a:latin typeface="Arial" panose="020B0604020202020204" pitchFamily="34" charset="0"/>
                <a:cs typeface="Arial" panose="020B0604020202020204" pitchFamily="34" charset="0"/>
              </a:rPr>
              <a:t>Las personas servidoras públicas procurarán que toda persona acceda con justicia e igualdad al uso, disfrute y beneficio de los bienes, servicios, recursos y oportunidades.</a:t>
            </a:r>
          </a:p>
          <a:p>
            <a:pPr algn="just"/>
            <a:endParaRPr lang="es-MX" altLang="es-MX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8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1269" name="Text Box 3"/>
          <p:cNvSpPr txBox="1">
            <a:spLocks noChangeArrowheads="1"/>
          </p:cNvSpPr>
          <p:nvPr/>
        </p:nvSpPr>
        <p:spPr bwMode="auto">
          <a:xfrm>
            <a:off x="-11113" y="50800"/>
            <a:ext cx="4216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s-MX" sz="2000" b="1" i="1">
                <a:latin typeface="Arial" panose="020B0604020202020204" pitchFamily="34" charset="0"/>
                <a:cs typeface="Arial" panose="020B0604020202020204" pitchFamily="34" charset="0"/>
              </a:rPr>
              <a:t>CÓDIGO DE ÉTICA</a:t>
            </a:r>
          </a:p>
        </p:txBody>
      </p:sp>
    </p:spTree>
    <p:extLst>
      <p:ext uri="{BB962C8B-B14F-4D97-AF65-F5344CB8AC3E}">
        <p14:creationId xmlns:p14="http://schemas.microsoft.com/office/powerpoint/2010/main" val="48357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530350" y="1263650"/>
            <a:ext cx="5186363" cy="692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De los Valores</a:t>
            </a:r>
          </a:p>
          <a:p>
            <a:pPr marL="182563" indent="-182563" algn="just">
              <a:spcBef>
                <a:spcPts val="0"/>
              </a:spcBef>
              <a:buFontTx/>
              <a:buAutoNum type="alphaLcParenR"/>
              <a:defRPr/>
            </a:pPr>
            <a:endParaRPr lang="es-MX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a) Interés público: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actúan buscando en todo momento la máxima atención de las necesidades y demandas de la sociedad por encima de intereses y beneficios particulares, ajenos a la satisfacción colectiva.</a:t>
            </a:r>
          </a:p>
          <a:p>
            <a:pPr marL="228600" indent="-228600" algn="just">
              <a:spcBef>
                <a:spcPts val="0"/>
              </a:spcBef>
              <a:buFontTx/>
              <a:buAutoNum type="alphaLcParenR"/>
              <a:defRPr/>
            </a:pPr>
            <a:endParaRPr lang="es-MX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b) Respeto: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se conducen con austeridad y sin ostentación, y otorgan un trato digno y cordial a las personas en general y a sus compañeros y compañeras de trabajo, superiores y subordinados, considerando sus derechos, de tal manera que propician el diálogo cortés y la aplicación armónica de instrumentos que conduzcan al entendimiento, a través de la eficacia y el interés público.</a:t>
            </a:r>
          </a:p>
          <a:p>
            <a:pPr marL="228600" indent="-228600" algn="just">
              <a:spcBef>
                <a:spcPts val="0"/>
              </a:spcBef>
              <a:buFontTx/>
              <a:buAutoNum type="alphaLcParenR"/>
              <a:defRPr/>
            </a:pPr>
            <a:endParaRPr lang="es-MX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c) Respeto a los Derechos Humanos: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respetan los derechos humanos, y en el ámbito de sus competencias y atribuciones, los garantizan, promueven y protegen de conformidad con los Principios de: universalidad que establece que los derechos humanos corresponden a toda persona por el simple hecho de serlo; de interdependencia que implica que los derechos humanos se encuentran vinculados íntimamente entre sí; de indivisibilidad que refiere que los derechos humanos conforman una totalidad de tal forma que son complementarios e inseparables, y de progresividad que prevé que los derechos humanos están en constante evolución y bajo ninguna circunstancia se justifica un retroceso en su protección.</a:t>
            </a:r>
          </a:p>
          <a:p>
            <a:pPr marL="228600" indent="-228600" algn="just">
              <a:spcBef>
                <a:spcPts val="0"/>
              </a:spcBef>
              <a:buFontTx/>
              <a:buAutoNum type="alphaLcParenR"/>
              <a:defRPr/>
            </a:pPr>
            <a:endParaRPr lang="es-MX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d) Igualdad y no discriminación: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prestan sus servicios a todas las personas sin distinción, exclusión, restricción, o preferencia basada en el origen étnico o nacional, el color de piel, la cultura, el sexo, el género, la edad, las discapacidades, la condición social, económica, de salud o jurídica, la religión, la apariencia física, las características genéticas, la situación migratoria, el embarazo, la lengua, las opiniones, las preferencias sexuales, la identidad o filiación política, el estado civil, la situación familiar, las responsabilidades familiares, el idioma, los antecedentes penales o en cualquier otro motivo.</a:t>
            </a:r>
          </a:p>
          <a:p>
            <a:pPr marL="228600" indent="-228600" algn="just">
              <a:spcBef>
                <a:spcPts val="0"/>
              </a:spcBef>
              <a:buFontTx/>
              <a:buAutoNum type="alphaLcParenR"/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</p:txBody>
      </p:sp>
      <p:sp>
        <p:nvSpPr>
          <p:cNvPr id="12293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2294" name="Text Box 3"/>
          <p:cNvSpPr txBox="1">
            <a:spLocks noChangeArrowheads="1"/>
          </p:cNvSpPr>
          <p:nvPr/>
        </p:nvSpPr>
        <p:spPr bwMode="auto">
          <a:xfrm>
            <a:off x="-11113" y="50800"/>
            <a:ext cx="4216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s-MX" sz="2000" b="1" i="1">
                <a:latin typeface="Arial" panose="020B0604020202020204" pitchFamily="34" charset="0"/>
                <a:cs typeface="Arial" panose="020B0604020202020204" pitchFamily="34" charset="0"/>
              </a:rPr>
              <a:t>CÓDIGO DE ÉTICA</a:t>
            </a:r>
          </a:p>
        </p:txBody>
      </p:sp>
    </p:spTree>
    <p:extLst>
      <p:ext uri="{BB962C8B-B14F-4D97-AF65-F5344CB8AC3E}">
        <p14:creationId xmlns:p14="http://schemas.microsoft.com/office/powerpoint/2010/main" val="210842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13316" name="Text Box 3"/>
          <p:cNvSpPr txBox="1">
            <a:spLocks noChangeArrowheads="1"/>
          </p:cNvSpPr>
          <p:nvPr/>
        </p:nvSpPr>
        <p:spPr bwMode="auto">
          <a:xfrm>
            <a:off x="1530350" y="1263650"/>
            <a:ext cx="5186363" cy="602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lnSpc>
                <a:spcPct val="115000"/>
              </a:lnSpc>
            </a:pPr>
            <a:r>
              <a:rPr lang="es-MX" altLang="es-MX" sz="1200" b="1" i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e) Equidad de género: </a:t>
            </a:r>
            <a:r>
              <a:rPr lang="es-MX" altLang="es-MX" sz="12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personas servidoras públicas, en el ámbito de sus competencias y atribuciones, garantizan que tanto mujeres como hombres accedan con las mismas condiciones, posibilidades y oportunidades a los bienes y servicios públicos; a los programas y beneficios institucionales, y a los empleos, cargos y comisiones gubernamentales.</a:t>
            </a:r>
            <a:endParaRPr lang="es-MX" altLang="es-MX" sz="1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s-MX" altLang="es-MX" sz="12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MX" altLang="es-MX" sz="1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s-MX" altLang="es-MX" sz="1200" b="1" i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f) Entorno cultural y ecológico: </a:t>
            </a:r>
            <a:r>
              <a:rPr lang="es-MX" altLang="es-MX" sz="12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personas servidoras públicas en el desarrollo de sus actividades evitan la afectación del patrimonio cultural de cualquier nación y de los ecosistemas del planeta; asumen una férrea voluntad de respeto, defensa y preservación de la cultura y del medio ambiente, y en el ejercicio de sus funciones y conforme a sus atribuciones, promueven en la sociedad la protección y conservación de la cultura y el medio ambiente, al ser el principal legado para las generaciones futuras.</a:t>
            </a:r>
            <a:endParaRPr lang="es-MX" altLang="es-MX" sz="1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s-MX" altLang="es-MX" sz="12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 </a:t>
            </a:r>
            <a:endParaRPr lang="es-MX" altLang="es-MX" sz="1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s-MX" altLang="es-MX" sz="1200" b="1" i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g) Cooperación: </a:t>
            </a:r>
            <a:r>
              <a:rPr lang="es-MX" altLang="es-MX" sz="12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personas servidoras públicas colaboran entre sí y propician el trabajo en equipo para alcanzar los objetivos comunes previstos en los planes y programas gubernamentales, generando así una plena vocación de servicio público en beneficio de la colectividad y confianza de la ciudadanía en sus instituciones.</a:t>
            </a:r>
            <a:endParaRPr lang="es-MX" altLang="es-MX" sz="1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s-MX" altLang="es-MX" sz="1200" b="1" i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MX" altLang="es-MX" sz="1100" b="1" i="1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s-MX" altLang="es-MX" sz="1200" b="1" i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h) Liderazgo:  </a:t>
            </a:r>
            <a:r>
              <a:rPr lang="es-MX" altLang="es-MX" sz="12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personas servidoras públicas son guía, ejemplo y promotoras del Código de Ética y las Reglas de Integridad; fomentan y aplican en el desempeño de sus funciones los principios que la Constitución y la ley les imponen, así como aquellos valores adicionales que por su importancia son intrínsecos a la función pública.</a:t>
            </a:r>
            <a:endParaRPr lang="es-MX" altLang="es-MX" sz="1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317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3318" name="Text Box 3"/>
          <p:cNvSpPr txBox="1">
            <a:spLocks noChangeArrowheads="1"/>
          </p:cNvSpPr>
          <p:nvPr/>
        </p:nvSpPr>
        <p:spPr bwMode="auto">
          <a:xfrm>
            <a:off x="-11113" y="50800"/>
            <a:ext cx="4216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s-MX" sz="2000" b="1" i="1">
                <a:latin typeface="Arial" panose="020B0604020202020204" pitchFamily="34" charset="0"/>
                <a:cs typeface="Arial" panose="020B0604020202020204" pitchFamily="34" charset="0"/>
              </a:rPr>
              <a:t>CÓDIGO DE ÉTICA</a:t>
            </a:r>
          </a:p>
        </p:txBody>
      </p:sp>
    </p:spTree>
    <p:extLst>
      <p:ext uri="{BB962C8B-B14F-4D97-AF65-F5344CB8AC3E}">
        <p14:creationId xmlns:p14="http://schemas.microsoft.com/office/powerpoint/2010/main" val="3372057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34164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ESTRUCTURA ORGÁNICA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503196" y="983650"/>
            <a:ext cx="52946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1.0    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Defensoría Pública del 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Estado.</a:t>
            </a:r>
          </a:p>
          <a:p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	             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1.1 Dirección Administrativa.</a:t>
            </a:r>
          </a:p>
          <a:p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719138" algn="l"/>
                <a:tab pos="901700" algn="l"/>
              </a:tabLst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1.1.1.  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Imagen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Institucional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1.1.2.   Recursos Materiales y Mantenimiento Vehicular.</a:t>
            </a:r>
          </a:p>
          <a:p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1.1.3.   Control Interno.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1.1.4.   Soporte Informático y Tecnológico.</a:t>
            </a:r>
          </a:p>
          <a:p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1.1.5.   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Transporte y 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correspondencia.</a:t>
            </a: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1.1.6.   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Recursos Humanos y Financieros.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1.1.7.   Archivo de Concentración.</a:t>
            </a:r>
            <a:endParaRPr lang="es-ES_tradnl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              </a:t>
            </a:r>
            <a:r>
              <a:rPr lang="es-ES_tradnl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721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Conector recto 78"/>
          <p:cNvCxnSpPr/>
          <p:nvPr/>
        </p:nvCxnSpPr>
        <p:spPr>
          <a:xfrm>
            <a:off x="2588210" y="6389870"/>
            <a:ext cx="10896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ector recto 76"/>
          <p:cNvCxnSpPr/>
          <p:nvPr/>
        </p:nvCxnSpPr>
        <p:spPr>
          <a:xfrm>
            <a:off x="2333184" y="3461186"/>
            <a:ext cx="10896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/>
          <p:cNvCxnSpPr/>
          <p:nvPr/>
        </p:nvCxnSpPr>
        <p:spPr>
          <a:xfrm>
            <a:off x="3429000" y="3765986"/>
            <a:ext cx="10896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ector recto 93"/>
          <p:cNvCxnSpPr/>
          <p:nvPr/>
        </p:nvCxnSpPr>
        <p:spPr>
          <a:xfrm flipH="1">
            <a:off x="2554290" y="4033212"/>
            <a:ext cx="0" cy="36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recto 94"/>
          <p:cNvCxnSpPr/>
          <p:nvPr/>
        </p:nvCxnSpPr>
        <p:spPr>
          <a:xfrm flipH="1">
            <a:off x="4278759" y="4033212"/>
            <a:ext cx="0" cy="57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 flipH="1">
            <a:off x="1727787" y="5135731"/>
            <a:ext cx="0" cy="36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ector recto 87"/>
          <p:cNvCxnSpPr/>
          <p:nvPr/>
        </p:nvCxnSpPr>
        <p:spPr>
          <a:xfrm flipH="1">
            <a:off x="6022705" y="5139622"/>
            <a:ext cx="0" cy="11298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cxnSp>
        <p:nvCxnSpPr>
          <p:cNvPr id="57" name="97 Conector recto"/>
          <p:cNvCxnSpPr/>
          <p:nvPr/>
        </p:nvCxnSpPr>
        <p:spPr>
          <a:xfrm flipV="1">
            <a:off x="3429000" y="1822345"/>
            <a:ext cx="0" cy="3780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12"/>
          <p:cNvSpPr>
            <a:spLocks noChangeArrowheads="1"/>
          </p:cNvSpPr>
          <p:nvPr/>
        </p:nvSpPr>
        <p:spPr bwMode="auto">
          <a:xfrm>
            <a:off x="2635323" y="1771743"/>
            <a:ext cx="1584000" cy="4492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algn="ctr"/>
            <a:endParaRPr lang="es-MX" altLang="es-MX" sz="700">
              <a:latin typeface="Arial" charset="0"/>
              <a:cs typeface="Arial" charset="0"/>
            </a:endParaRPr>
          </a:p>
        </p:txBody>
      </p:sp>
      <p:sp>
        <p:nvSpPr>
          <p:cNvPr id="4" name="Rectangle 42"/>
          <p:cNvSpPr>
            <a:spLocks noChangeArrowheads="1"/>
          </p:cNvSpPr>
          <p:nvPr/>
        </p:nvSpPr>
        <p:spPr bwMode="auto">
          <a:xfrm>
            <a:off x="2620659" y="1903609"/>
            <a:ext cx="1631950" cy="182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ts val="700"/>
              </a:lnSpc>
            </a:pPr>
            <a:r>
              <a:rPr lang="es-MX" altLang="es-MX" sz="700" b="1" dirty="0">
                <a:latin typeface="Arial" charset="0"/>
                <a:cs typeface="Arial" charset="0"/>
              </a:rPr>
              <a:t>Coordinación General</a:t>
            </a: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2636034" y="2384602"/>
            <a:ext cx="15840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algn="ctr"/>
            <a:endParaRPr lang="es-MX" altLang="es-MX" sz="700">
              <a:latin typeface="Arial" charset="0"/>
              <a:cs typeface="Arial" charset="0"/>
            </a:endParaRPr>
          </a:p>
        </p:txBody>
      </p:sp>
      <p:sp>
        <p:nvSpPr>
          <p:cNvPr id="6" name="Rectangle 42"/>
          <p:cNvSpPr>
            <a:spLocks noChangeArrowheads="1"/>
          </p:cNvSpPr>
          <p:nvPr/>
        </p:nvSpPr>
        <p:spPr bwMode="auto">
          <a:xfrm>
            <a:off x="2530016" y="2559335"/>
            <a:ext cx="1813383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>
              <a:lnSpc>
                <a:spcPts val="800"/>
              </a:lnSpc>
            </a:pPr>
            <a:r>
              <a:rPr lang="de-DE" altLang="es-MX" sz="7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Guadalupe </a:t>
            </a:r>
            <a:r>
              <a:rPr lang="de-DE" altLang="es-MX" sz="700" dirty="0">
                <a:solidFill>
                  <a:prstClr val="black"/>
                </a:solidFill>
                <a:latin typeface="Arial" charset="0"/>
                <a:cs typeface="Arial" charset="0"/>
              </a:rPr>
              <a:t>Jetzabel Sánchez Delgado</a:t>
            </a:r>
          </a:p>
          <a:p>
            <a:pPr lvl="0" algn="ctr">
              <a:lnSpc>
                <a:spcPts val="800"/>
              </a:lnSpc>
            </a:pPr>
            <a:r>
              <a:rPr lang="de-DE" altLang="es-MX" sz="700" dirty="0">
                <a:solidFill>
                  <a:prstClr val="black"/>
                </a:solidFill>
                <a:latin typeface="Arial" charset="0"/>
                <a:cs typeface="Arial" charset="0"/>
              </a:rPr>
              <a:t> Director de Área</a:t>
            </a:r>
            <a:r>
              <a:rPr lang="es-ES" altLang="es-MX" sz="700" dirty="0">
                <a:solidFill>
                  <a:prstClr val="black"/>
                </a:solidFill>
                <a:latin typeface="Arial" charset="0"/>
                <a:cs typeface="Arial" charset="0"/>
              </a:rPr>
              <a:t> (15-05)</a:t>
            </a:r>
            <a:endParaRPr lang="es-MX" altLang="es-MX" sz="7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Line 21"/>
          <p:cNvSpPr>
            <a:spLocks noChangeShapeType="1"/>
          </p:cNvSpPr>
          <p:nvPr/>
        </p:nvSpPr>
        <p:spPr bwMode="auto">
          <a:xfrm>
            <a:off x="2643683" y="2567850"/>
            <a:ext cx="1576387" cy="0"/>
          </a:xfrm>
          <a:prstGeom prst="line">
            <a:avLst/>
          </a:prstGeom>
          <a:noFill/>
          <a:ln w="6350">
            <a:solidFill>
              <a:srgbClr val="0066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8" name="Rectangle 42"/>
          <p:cNvSpPr>
            <a:spLocks noChangeArrowheads="1"/>
          </p:cNvSpPr>
          <p:nvPr/>
        </p:nvSpPr>
        <p:spPr bwMode="auto">
          <a:xfrm>
            <a:off x="2604355" y="2370807"/>
            <a:ext cx="1645387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Dirección Administrativa</a:t>
            </a:r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2639253" y="6042768"/>
            <a:ext cx="15840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17" name="Line 21"/>
          <p:cNvSpPr>
            <a:spLocks noChangeShapeType="1"/>
          </p:cNvSpPr>
          <p:nvPr/>
        </p:nvSpPr>
        <p:spPr bwMode="auto">
          <a:xfrm>
            <a:off x="2640842" y="6229302"/>
            <a:ext cx="15840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18" name="79 Rectángulo"/>
          <p:cNvSpPr>
            <a:spLocks noChangeArrowheads="1"/>
          </p:cNvSpPr>
          <p:nvPr/>
        </p:nvSpPr>
        <p:spPr bwMode="auto">
          <a:xfrm>
            <a:off x="2607504" y="6219072"/>
            <a:ext cx="1655763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 algn="ctr">
              <a:lnSpc>
                <a:spcPts val="800"/>
              </a:lnSpc>
            </a:pPr>
            <a:r>
              <a:rPr lang="pt-BR" altLang="es-MX" sz="7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Alma </a:t>
            </a:r>
            <a:r>
              <a:rPr lang="pt-BR" altLang="es-MX" sz="700" dirty="0" err="1" smtClean="0">
                <a:solidFill>
                  <a:prstClr val="black"/>
                </a:solidFill>
                <a:latin typeface="Arial" charset="0"/>
                <a:cs typeface="Arial" charset="0"/>
              </a:rPr>
              <a:t>Enedina</a:t>
            </a:r>
            <a:r>
              <a:rPr lang="pt-BR" altLang="es-MX" sz="7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  <a:r>
              <a:rPr lang="pt-BR" altLang="es-MX" sz="700" dirty="0" err="1" smtClean="0">
                <a:solidFill>
                  <a:prstClr val="black"/>
                </a:solidFill>
                <a:latin typeface="Arial" charset="0"/>
                <a:cs typeface="Arial" charset="0"/>
              </a:rPr>
              <a:t>Durán</a:t>
            </a:r>
            <a:r>
              <a:rPr lang="pt-BR" altLang="es-MX" sz="7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Rosa</a:t>
            </a:r>
            <a:endParaRPr lang="pt-BR" altLang="es-MX" sz="7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lvl="0" algn="ctr">
              <a:lnSpc>
                <a:spcPts val="800"/>
              </a:lnSpc>
            </a:pPr>
            <a:r>
              <a:rPr lang="pt-BR" altLang="es-MX" sz="700" dirty="0" smtClean="0">
                <a:latin typeface="Arial" charset="0"/>
                <a:cs typeface="Arial" charset="0"/>
              </a:rPr>
              <a:t>Auxiliar Administrativo (05-21)</a:t>
            </a:r>
            <a:endParaRPr lang="pt-BR" altLang="es-MX" sz="700" dirty="0">
              <a:latin typeface="Arial" charset="0"/>
              <a:cs typeface="Arial" charset="0"/>
            </a:endParaRPr>
          </a:p>
        </p:txBody>
      </p:sp>
      <p:sp>
        <p:nvSpPr>
          <p:cNvPr id="19" name="21 Rectángulo"/>
          <p:cNvSpPr>
            <a:spLocks noChangeArrowheads="1"/>
          </p:cNvSpPr>
          <p:nvPr/>
        </p:nvSpPr>
        <p:spPr bwMode="auto">
          <a:xfrm>
            <a:off x="2631922" y="6059390"/>
            <a:ext cx="1601788" cy="182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 algn="ctr">
              <a:lnSpc>
                <a:spcPts val="700"/>
              </a:lnSpc>
            </a:pPr>
            <a:r>
              <a:rPr lang="es-ES" altLang="es-MX" sz="7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Soporte Tecnológico</a:t>
            </a:r>
          </a:p>
        </p:txBody>
      </p:sp>
      <p:sp>
        <p:nvSpPr>
          <p:cNvPr id="33" name="Rectangle 12"/>
          <p:cNvSpPr>
            <a:spLocks noChangeArrowheads="1"/>
          </p:cNvSpPr>
          <p:nvPr/>
        </p:nvSpPr>
        <p:spPr bwMode="auto">
          <a:xfrm>
            <a:off x="3477070" y="4580324"/>
            <a:ext cx="15840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34" name="Line 21"/>
          <p:cNvSpPr>
            <a:spLocks noChangeShapeType="1"/>
          </p:cNvSpPr>
          <p:nvPr/>
        </p:nvSpPr>
        <p:spPr bwMode="auto">
          <a:xfrm>
            <a:off x="3482582" y="4809102"/>
            <a:ext cx="15768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35" name="79 Rectángulo"/>
          <p:cNvSpPr>
            <a:spLocks noChangeArrowheads="1"/>
          </p:cNvSpPr>
          <p:nvPr/>
        </p:nvSpPr>
        <p:spPr bwMode="auto">
          <a:xfrm>
            <a:off x="3463793" y="4781999"/>
            <a:ext cx="1655763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 algn="ctr">
              <a:lnSpc>
                <a:spcPts val="800"/>
              </a:lnSpc>
            </a:pPr>
            <a:r>
              <a:rPr lang="pt-BR" altLang="es-MX" sz="700" dirty="0">
                <a:solidFill>
                  <a:prstClr val="black"/>
                </a:solidFill>
                <a:latin typeface="Arial" charset="0"/>
                <a:cs typeface="Arial" charset="0"/>
              </a:rPr>
              <a:t>Martín Mena </a:t>
            </a:r>
            <a:r>
              <a:rPr lang="pt-BR" altLang="es-MX" sz="700" dirty="0" err="1">
                <a:solidFill>
                  <a:prstClr val="black"/>
                </a:solidFill>
                <a:latin typeface="Arial" charset="0"/>
                <a:cs typeface="Arial" charset="0"/>
              </a:rPr>
              <a:t>Cuellar</a:t>
            </a:r>
            <a:endParaRPr lang="pt-BR" altLang="es-MX" sz="7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lvl="0" algn="ctr">
              <a:lnSpc>
                <a:spcPts val="800"/>
              </a:lnSpc>
            </a:pPr>
            <a:r>
              <a:rPr lang="pt-BR" altLang="es-MX" sz="700" dirty="0" err="1">
                <a:solidFill>
                  <a:prstClr val="black"/>
                </a:solidFill>
                <a:latin typeface="Arial" charset="0"/>
                <a:cs typeface="Arial" charset="0"/>
              </a:rPr>
              <a:t>Jefe</a:t>
            </a:r>
            <a:r>
              <a:rPr lang="pt-BR" altLang="es-MX" sz="700" dirty="0">
                <a:solidFill>
                  <a:prstClr val="black"/>
                </a:solidFill>
                <a:latin typeface="Arial" charset="0"/>
                <a:cs typeface="Arial" charset="0"/>
              </a:rPr>
              <a:t> de </a:t>
            </a:r>
            <a:r>
              <a:rPr lang="pt-BR" altLang="es-MX" sz="700" dirty="0" err="1">
                <a:solidFill>
                  <a:prstClr val="black"/>
                </a:solidFill>
                <a:latin typeface="Arial" charset="0"/>
                <a:cs typeface="Arial" charset="0"/>
              </a:rPr>
              <a:t>Sección</a:t>
            </a:r>
            <a:r>
              <a:rPr lang="pt-BR" altLang="es-MX" sz="700" dirty="0">
                <a:solidFill>
                  <a:prstClr val="black"/>
                </a:solidFill>
                <a:latin typeface="Arial" charset="0"/>
                <a:cs typeface="Arial" charset="0"/>
              </a:rPr>
              <a:t> (10-04)</a:t>
            </a:r>
          </a:p>
        </p:txBody>
      </p:sp>
      <p:sp>
        <p:nvSpPr>
          <p:cNvPr id="36" name="21 Rectángulo"/>
          <p:cNvSpPr>
            <a:spLocks noChangeArrowheads="1"/>
          </p:cNvSpPr>
          <p:nvPr/>
        </p:nvSpPr>
        <p:spPr bwMode="auto">
          <a:xfrm>
            <a:off x="3468294" y="4545904"/>
            <a:ext cx="16017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 algn="ctr"/>
            <a:r>
              <a:rPr lang="es-ES" altLang="es-MX" sz="7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Recursos Materiales y Mantenimiento Vehicular</a:t>
            </a:r>
            <a:endParaRPr lang="es-ES" altLang="es-MX" sz="700" b="1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0" name="21 Rectángulo"/>
          <p:cNvSpPr>
            <a:spLocks noChangeArrowheads="1"/>
          </p:cNvSpPr>
          <p:nvPr/>
        </p:nvSpPr>
        <p:spPr bwMode="auto">
          <a:xfrm>
            <a:off x="33788" y="5975780"/>
            <a:ext cx="16017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altLang="es-MX" sz="700" b="1" dirty="0" smtClean="0">
                <a:latin typeface="Arial" charset="0"/>
                <a:cs typeface="Arial" charset="0"/>
              </a:rPr>
              <a:t>Recursos Humanos y Financieros</a:t>
            </a:r>
            <a:endParaRPr lang="es-ES" altLang="es-MX" sz="700" b="1" dirty="0">
              <a:latin typeface="Arial" charset="0"/>
              <a:cs typeface="Arial" charset="0"/>
            </a:endParaRPr>
          </a:p>
        </p:txBody>
      </p:sp>
      <p:sp>
        <p:nvSpPr>
          <p:cNvPr id="41" name="Rectangle 12"/>
          <p:cNvSpPr>
            <a:spLocks noChangeArrowheads="1"/>
          </p:cNvSpPr>
          <p:nvPr/>
        </p:nvSpPr>
        <p:spPr bwMode="auto">
          <a:xfrm>
            <a:off x="5207175" y="6033139"/>
            <a:ext cx="15840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42" name="Line 21"/>
          <p:cNvSpPr>
            <a:spLocks noChangeShapeType="1"/>
          </p:cNvSpPr>
          <p:nvPr/>
        </p:nvSpPr>
        <p:spPr bwMode="auto">
          <a:xfrm>
            <a:off x="5208764" y="6228790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43" name="79 Rectángulo"/>
          <p:cNvSpPr>
            <a:spLocks noChangeArrowheads="1"/>
          </p:cNvSpPr>
          <p:nvPr/>
        </p:nvSpPr>
        <p:spPr bwMode="auto">
          <a:xfrm>
            <a:off x="5164416" y="6204830"/>
            <a:ext cx="1703899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>
              <a:lnSpc>
                <a:spcPts val="800"/>
              </a:lnSpc>
            </a:pPr>
            <a:r>
              <a:rPr lang="pt-BR" altLang="es-MX" sz="700" dirty="0">
                <a:latin typeface="Arial" charset="0"/>
                <a:cs typeface="Arial" charset="0"/>
              </a:rPr>
              <a:t>Juan </a:t>
            </a:r>
            <a:r>
              <a:rPr lang="pt-BR" altLang="es-MX" sz="700" dirty="0" err="1">
                <a:latin typeface="Arial" charset="0"/>
                <a:cs typeface="Arial" charset="0"/>
              </a:rPr>
              <a:t>Antonio</a:t>
            </a:r>
            <a:r>
              <a:rPr lang="pt-BR" altLang="es-MX" sz="700" dirty="0">
                <a:latin typeface="Arial" charset="0"/>
                <a:cs typeface="Arial" charset="0"/>
              </a:rPr>
              <a:t> </a:t>
            </a:r>
            <a:r>
              <a:rPr lang="pt-BR" altLang="es-MX" sz="700" dirty="0" err="1">
                <a:latin typeface="Arial" charset="0"/>
                <a:cs typeface="Arial" charset="0"/>
              </a:rPr>
              <a:t>Alfaro</a:t>
            </a:r>
            <a:r>
              <a:rPr lang="pt-BR" altLang="es-MX" sz="700" dirty="0">
                <a:latin typeface="Arial" charset="0"/>
                <a:cs typeface="Arial" charset="0"/>
              </a:rPr>
              <a:t> </a:t>
            </a:r>
            <a:r>
              <a:rPr lang="pt-BR" altLang="es-MX" sz="700" dirty="0" err="1">
                <a:latin typeface="Arial" charset="0"/>
                <a:cs typeface="Arial" charset="0"/>
              </a:rPr>
              <a:t>Arcibar</a:t>
            </a:r>
            <a:endParaRPr lang="pt-BR" altLang="es-MX" sz="700" dirty="0">
              <a:latin typeface="Arial" charset="0"/>
              <a:cs typeface="Arial" charset="0"/>
            </a:endParaRPr>
          </a:p>
          <a:p>
            <a:pPr lvl="0" algn="ctr">
              <a:lnSpc>
                <a:spcPts val="800"/>
              </a:lnSpc>
            </a:pPr>
            <a:r>
              <a:rPr lang="pt-BR" altLang="es-MX" sz="700" dirty="0">
                <a:latin typeface="Arial" charset="0"/>
                <a:cs typeface="Arial" charset="0"/>
              </a:rPr>
              <a:t>Secretaria </a:t>
            </a:r>
            <a:r>
              <a:rPr lang="pt-BR" altLang="es-MX" sz="700" dirty="0" err="1">
                <a:latin typeface="Arial" charset="0"/>
                <a:cs typeface="Arial" charset="0"/>
              </a:rPr>
              <a:t>Taquimecanografía</a:t>
            </a:r>
            <a:r>
              <a:rPr lang="pt-BR" altLang="es-MX" sz="700" dirty="0">
                <a:latin typeface="Arial" charset="0"/>
                <a:cs typeface="Arial" charset="0"/>
              </a:rPr>
              <a:t> (05-09)</a:t>
            </a:r>
          </a:p>
        </p:txBody>
      </p:sp>
      <p:sp>
        <p:nvSpPr>
          <p:cNvPr id="44" name="21 Rectángulo"/>
          <p:cNvSpPr>
            <a:spLocks noChangeArrowheads="1"/>
          </p:cNvSpPr>
          <p:nvPr/>
        </p:nvSpPr>
        <p:spPr bwMode="auto">
          <a:xfrm>
            <a:off x="5198399" y="6037937"/>
            <a:ext cx="1601788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 algn="ctr"/>
            <a:r>
              <a:rPr lang="es-ES" altLang="es-MX" sz="700" b="1" dirty="0">
                <a:solidFill>
                  <a:prstClr val="black"/>
                </a:solidFill>
                <a:latin typeface="Arial" charset="0"/>
                <a:cs typeface="Arial" charset="0"/>
              </a:rPr>
              <a:t>Archivo de Concentración</a:t>
            </a:r>
          </a:p>
        </p:txBody>
      </p:sp>
      <p:sp>
        <p:nvSpPr>
          <p:cNvPr id="49" name="Rectangle 12"/>
          <p:cNvSpPr>
            <a:spLocks noChangeArrowheads="1"/>
          </p:cNvSpPr>
          <p:nvPr/>
        </p:nvSpPr>
        <p:spPr bwMode="auto">
          <a:xfrm>
            <a:off x="1025711" y="3077803"/>
            <a:ext cx="15840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50" name="Line 21"/>
          <p:cNvSpPr>
            <a:spLocks noChangeShapeType="1"/>
          </p:cNvSpPr>
          <p:nvPr/>
        </p:nvSpPr>
        <p:spPr bwMode="auto">
          <a:xfrm>
            <a:off x="1027300" y="3281566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51" name="79 Rectángulo"/>
          <p:cNvSpPr>
            <a:spLocks noChangeArrowheads="1"/>
          </p:cNvSpPr>
          <p:nvPr/>
        </p:nvSpPr>
        <p:spPr bwMode="auto">
          <a:xfrm>
            <a:off x="968040" y="3265085"/>
            <a:ext cx="1736603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>
              <a:lnSpc>
                <a:spcPts val="800"/>
              </a:lnSpc>
            </a:pPr>
            <a:r>
              <a:rPr lang="pt-BR" altLang="es-MX" sz="700" dirty="0" err="1">
                <a:solidFill>
                  <a:prstClr val="black"/>
                </a:solidFill>
                <a:latin typeface="Arial" charset="0"/>
                <a:cs typeface="Arial" charset="0"/>
              </a:rPr>
              <a:t>María</a:t>
            </a:r>
            <a:r>
              <a:rPr lang="pt-BR" altLang="es-MX" sz="700" dirty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  <a:r>
              <a:rPr lang="pt-BR" altLang="es-MX" sz="700" dirty="0" err="1">
                <a:solidFill>
                  <a:prstClr val="black"/>
                </a:solidFill>
                <a:latin typeface="Arial" charset="0"/>
                <a:cs typeface="Arial" charset="0"/>
              </a:rPr>
              <a:t>del</a:t>
            </a:r>
            <a:r>
              <a:rPr lang="pt-BR" altLang="es-MX" sz="700" dirty="0">
                <a:solidFill>
                  <a:prstClr val="black"/>
                </a:solidFill>
                <a:latin typeface="Arial" charset="0"/>
                <a:cs typeface="Arial" charset="0"/>
              </a:rPr>
              <a:t> Socorro Álvarez </a:t>
            </a:r>
            <a:r>
              <a:rPr lang="pt-BR" altLang="es-MX" sz="700" dirty="0" err="1">
                <a:solidFill>
                  <a:prstClr val="black"/>
                </a:solidFill>
                <a:latin typeface="Arial" charset="0"/>
                <a:cs typeface="Arial" charset="0"/>
              </a:rPr>
              <a:t>Cardona</a:t>
            </a:r>
            <a:endParaRPr lang="pt-BR" altLang="es-MX" sz="7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lvl="0" algn="ctr">
              <a:lnSpc>
                <a:spcPts val="800"/>
              </a:lnSpc>
            </a:pPr>
            <a:r>
              <a:rPr lang="pt-BR" altLang="es-MX" sz="700" dirty="0">
                <a:solidFill>
                  <a:prstClr val="black"/>
                </a:solidFill>
                <a:latin typeface="Arial" charset="0"/>
                <a:cs typeface="Arial" charset="0"/>
              </a:rPr>
              <a:t>Secretaria </a:t>
            </a:r>
            <a:r>
              <a:rPr lang="pt-BR" altLang="es-MX" sz="700" dirty="0" err="1">
                <a:solidFill>
                  <a:prstClr val="black"/>
                </a:solidFill>
                <a:latin typeface="Arial" charset="0"/>
                <a:cs typeface="Arial" charset="0"/>
              </a:rPr>
              <a:t>Tequimecanografía</a:t>
            </a:r>
            <a:r>
              <a:rPr lang="pt-BR" altLang="es-MX" sz="700" dirty="0">
                <a:solidFill>
                  <a:prstClr val="black"/>
                </a:solidFill>
                <a:latin typeface="Arial" charset="0"/>
                <a:cs typeface="Arial" charset="0"/>
              </a:rPr>
              <a:t> (05-09)</a:t>
            </a:r>
          </a:p>
        </p:txBody>
      </p:sp>
      <p:sp>
        <p:nvSpPr>
          <p:cNvPr id="52" name="21 Rectángulo"/>
          <p:cNvSpPr>
            <a:spLocks noChangeArrowheads="1"/>
          </p:cNvSpPr>
          <p:nvPr/>
        </p:nvSpPr>
        <p:spPr bwMode="auto">
          <a:xfrm>
            <a:off x="1016935" y="3089858"/>
            <a:ext cx="1601788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 algn="ctr"/>
            <a:r>
              <a:rPr lang="es-ES" altLang="es-MX" sz="700" b="1" dirty="0">
                <a:solidFill>
                  <a:prstClr val="black"/>
                </a:solidFill>
                <a:latin typeface="Arial" charset="0"/>
                <a:cs typeface="Arial" charset="0"/>
              </a:rPr>
              <a:t>Intendencia</a:t>
            </a:r>
          </a:p>
        </p:txBody>
      </p:sp>
      <p:sp>
        <p:nvSpPr>
          <p:cNvPr id="68" name="Text Box 123"/>
          <p:cNvSpPr txBox="1">
            <a:spLocks noChangeArrowheads="1"/>
          </p:cNvSpPr>
          <p:nvPr/>
        </p:nvSpPr>
        <p:spPr bwMode="auto">
          <a:xfrm>
            <a:off x="1400479" y="8619816"/>
            <a:ext cx="1122423" cy="41549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86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s-ES_tradnl" alt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1 Puesto de confianza</a:t>
            </a:r>
            <a:endParaRPr lang="es-ES_tradnl" alt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alt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10 Puestos de base</a:t>
            </a:r>
          </a:p>
          <a:p>
            <a:r>
              <a:rPr lang="es-ES_tradnl" altLang="es-MX" sz="7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Total</a:t>
            </a:r>
            <a:r>
              <a:rPr lang="es-ES_tradnl" altLang="es-MX" sz="700" b="1" i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ES_tradnl" altLang="es-MX" sz="7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es-ES_tradnl" altLang="es-MX" sz="700" b="1" dirty="0">
              <a:solidFill>
                <a:srgbClr val="00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9" name="47 Conector recto"/>
          <p:cNvCxnSpPr/>
          <p:nvPr/>
        </p:nvCxnSpPr>
        <p:spPr>
          <a:xfrm>
            <a:off x="2570936" y="8862305"/>
            <a:ext cx="645810" cy="0"/>
          </a:xfrm>
          <a:prstGeom prst="line">
            <a:avLst/>
          </a:prstGeom>
          <a:ln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 Box 128"/>
          <p:cNvSpPr txBox="1">
            <a:spLocks noChangeArrowheads="1"/>
          </p:cNvSpPr>
          <p:nvPr/>
        </p:nvSpPr>
        <p:spPr bwMode="auto">
          <a:xfrm>
            <a:off x="4168350" y="7907706"/>
            <a:ext cx="2279650" cy="1130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ts val="375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en-GB" altLang="es-MX" sz="600" b="1" i="1" u="sng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Guadalupe </a:t>
            </a:r>
            <a:r>
              <a:rPr lang="en-GB" altLang="es-MX" sz="600" b="1" i="1" u="sng" dirty="0" err="1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Jetzabel</a:t>
            </a:r>
            <a:r>
              <a:rPr lang="en-GB" altLang="es-MX" sz="600" b="1" i="1" u="sng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Sánchez Delgado, </a:t>
            </a:r>
            <a:r>
              <a:rPr lang="en-GB" altLang="es-MX" sz="600" b="1" i="1" u="sng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Titular </a:t>
            </a:r>
            <a:r>
              <a:rPr lang="es-MX" altLang="es-MX" sz="600" b="1" i="1" u="sng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Administrativo</a:t>
            </a:r>
            <a:r>
              <a:rPr lang="en-GB" altLang="es-MX" sz="600" b="1" i="1" u="sng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de </a:t>
            </a:r>
            <a:r>
              <a:rPr lang="en-GB" altLang="es-MX" sz="600" b="1" i="1" u="sng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la </a:t>
            </a:r>
            <a:r>
              <a:rPr lang="en-GB" altLang="es-MX" sz="600" b="1" i="1" u="sng" dirty="0" err="1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Defensoría</a:t>
            </a:r>
            <a:r>
              <a:rPr lang="en-GB" altLang="es-MX" sz="600" b="1" i="1" u="sng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altLang="es-MX" sz="600" b="1" i="1" u="sng" dirty="0" err="1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Pública</a:t>
            </a:r>
            <a:r>
              <a:rPr lang="en-GB" altLang="es-MX" sz="600" b="1" i="1" u="sng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del Estado</a:t>
            </a:r>
            <a:r>
              <a:rPr lang="en-GB" altLang="es-MX" sz="600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s-MX" altLang="es-MX" sz="600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certifica que  el presente organigrama refleja el personal, así como puestos  y nombramientos que integran la estructura vigente al</a:t>
            </a:r>
            <a:r>
              <a:rPr lang="en-GB" altLang="es-MX" sz="600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altLang="es-MX" sz="600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altLang="es-MX" sz="600" b="1" i="1" u="sng" dirty="0" err="1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</a:t>
            </a:r>
            <a:r>
              <a:rPr lang="en-GB" altLang="es-MX" sz="600" b="1" i="1" u="sng" dirty="0" err="1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es</a:t>
            </a:r>
            <a:r>
              <a:rPr lang="en-GB" altLang="es-MX" sz="600" b="1" i="1" u="sng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de </a:t>
            </a:r>
            <a:r>
              <a:rPr lang="en-GB" altLang="es-MX" sz="600" b="1" i="1" u="sng" dirty="0" err="1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febrero</a:t>
            </a:r>
            <a:r>
              <a:rPr lang="en-GB" altLang="es-MX" sz="600" b="1" i="1" u="sng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de 2020.</a:t>
            </a:r>
            <a:endParaRPr lang="en-GB" altLang="es-MX" sz="600" b="1" i="1" u="sng" dirty="0">
              <a:solidFill>
                <a:srgbClr val="000000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spcBef>
                <a:spcPts val="375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endParaRPr lang="en-GB" altLang="es-MX" sz="600" b="1" i="1" u="sng" dirty="0">
              <a:solidFill>
                <a:srgbClr val="000000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spcBef>
                <a:spcPts val="375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endParaRPr lang="en-GB" altLang="es-MX" sz="600" dirty="0" smtClean="0">
              <a:solidFill>
                <a:srgbClr val="000000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spcBef>
                <a:spcPts val="375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endParaRPr lang="en-GB" altLang="es-MX" sz="600" dirty="0">
              <a:solidFill>
                <a:srgbClr val="000000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spcBef>
                <a:spcPts val="375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en-GB" altLang="es-MX" sz="600" b="1" i="1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Firma:  ____________________________________</a:t>
            </a:r>
          </a:p>
        </p:txBody>
      </p:sp>
      <p:cxnSp>
        <p:nvCxnSpPr>
          <p:cNvPr id="71" name="47 Conector recto"/>
          <p:cNvCxnSpPr/>
          <p:nvPr/>
        </p:nvCxnSpPr>
        <p:spPr>
          <a:xfrm>
            <a:off x="2570936" y="8749773"/>
            <a:ext cx="645810" cy="0"/>
          </a:xfrm>
          <a:prstGeom prst="line">
            <a:avLst/>
          </a:prstGeom>
          <a:ln cmpd="sng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ángulo 73"/>
          <p:cNvSpPr/>
          <p:nvPr/>
        </p:nvSpPr>
        <p:spPr>
          <a:xfrm>
            <a:off x="1442161" y="999190"/>
            <a:ext cx="397119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Dirección Administrativa</a:t>
            </a:r>
            <a:endParaRPr lang="es-ES_tradnl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Text Box 2"/>
          <p:cNvSpPr txBox="1">
            <a:spLocks noChangeArrowheads="1"/>
          </p:cNvSpPr>
          <p:nvPr/>
        </p:nvSpPr>
        <p:spPr bwMode="auto">
          <a:xfrm>
            <a:off x="4763" y="508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76" name="Line 42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3" name="Rectangle 12"/>
          <p:cNvSpPr>
            <a:spLocks noChangeArrowheads="1"/>
          </p:cNvSpPr>
          <p:nvPr/>
        </p:nvSpPr>
        <p:spPr bwMode="auto">
          <a:xfrm>
            <a:off x="2633215" y="5306536"/>
            <a:ext cx="15840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56" name="Line 21"/>
          <p:cNvSpPr>
            <a:spLocks noChangeShapeType="1"/>
          </p:cNvSpPr>
          <p:nvPr/>
        </p:nvSpPr>
        <p:spPr bwMode="auto">
          <a:xfrm>
            <a:off x="2634804" y="5486394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58" name="79 Rectángulo"/>
          <p:cNvSpPr>
            <a:spLocks noChangeArrowheads="1"/>
          </p:cNvSpPr>
          <p:nvPr/>
        </p:nvSpPr>
        <p:spPr bwMode="auto">
          <a:xfrm>
            <a:off x="2607816" y="5483784"/>
            <a:ext cx="1655763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 algn="ctr">
              <a:lnSpc>
                <a:spcPts val="800"/>
              </a:lnSpc>
            </a:pPr>
            <a:r>
              <a:rPr lang="pt-BR" altLang="es-MX" sz="7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Natalia </a:t>
            </a:r>
            <a:r>
              <a:rPr lang="pt-BR" altLang="es-MX" sz="700" dirty="0" err="1" smtClean="0">
                <a:solidFill>
                  <a:prstClr val="black"/>
                </a:solidFill>
                <a:latin typeface="Arial" charset="0"/>
                <a:cs typeface="Arial" charset="0"/>
              </a:rPr>
              <a:t>del</a:t>
            </a:r>
            <a:r>
              <a:rPr lang="pt-BR" altLang="es-MX" sz="7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  <a:r>
              <a:rPr lang="pt-BR" altLang="es-MX" sz="700" dirty="0" err="1" smtClean="0">
                <a:solidFill>
                  <a:prstClr val="black"/>
                </a:solidFill>
                <a:latin typeface="Arial" charset="0"/>
                <a:cs typeface="Arial" charset="0"/>
              </a:rPr>
              <a:t>Rocío</a:t>
            </a:r>
            <a:r>
              <a:rPr lang="pt-BR" altLang="es-MX" sz="7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García Sánchez</a:t>
            </a:r>
            <a:endParaRPr lang="pt-BR" altLang="es-MX" sz="7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lvl="0" algn="ctr">
              <a:lnSpc>
                <a:spcPts val="800"/>
              </a:lnSpc>
            </a:pPr>
            <a:r>
              <a:rPr lang="pt-BR" altLang="es-MX" sz="7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Técnico Especializado </a:t>
            </a:r>
            <a:r>
              <a:rPr lang="pt-BR" altLang="es-MX" sz="700" dirty="0" smtClean="0">
                <a:latin typeface="Arial" charset="0"/>
                <a:cs typeface="Arial" charset="0"/>
              </a:rPr>
              <a:t>(07-10)</a:t>
            </a:r>
            <a:endParaRPr lang="pt-BR" altLang="es-MX" sz="700" dirty="0">
              <a:latin typeface="Arial" charset="0"/>
              <a:cs typeface="Arial" charset="0"/>
            </a:endParaRPr>
          </a:p>
        </p:txBody>
      </p:sp>
      <p:sp>
        <p:nvSpPr>
          <p:cNvPr id="60" name="21 Rectángulo"/>
          <p:cNvSpPr>
            <a:spLocks noChangeArrowheads="1"/>
          </p:cNvSpPr>
          <p:nvPr/>
        </p:nvSpPr>
        <p:spPr bwMode="auto">
          <a:xfrm>
            <a:off x="2578755" y="5320814"/>
            <a:ext cx="1713682" cy="182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>
              <a:lnSpc>
                <a:spcPts val="700"/>
              </a:lnSpc>
            </a:pPr>
            <a:r>
              <a:rPr lang="es-ES" altLang="es-MX" sz="700" b="1" dirty="0" smtClean="0">
                <a:latin typeface="Arial" charset="0"/>
                <a:cs typeface="Arial" charset="0"/>
              </a:rPr>
              <a:t>Soporte Informático y Tecnológico</a:t>
            </a:r>
          </a:p>
        </p:txBody>
      </p:sp>
      <p:sp>
        <p:nvSpPr>
          <p:cNvPr id="62" name="Rectangle 12"/>
          <p:cNvSpPr>
            <a:spLocks noChangeArrowheads="1"/>
          </p:cNvSpPr>
          <p:nvPr/>
        </p:nvSpPr>
        <p:spPr bwMode="auto">
          <a:xfrm>
            <a:off x="937790" y="5309434"/>
            <a:ext cx="15840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63" name="Line 21"/>
          <p:cNvSpPr>
            <a:spLocks noChangeShapeType="1"/>
          </p:cNvSpPr>
          <p:nvPr/>
        </p:nvSpPr>
        <p:spPr bwMode="auto">
          <a:xfrm>
            <a:off x="939379" y="5489292"/>
            <a:ext cx="15804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66" name="79 Rectángulo"/>
          <p:cNvSpPr>
            <a:spLocks noChangeArrowheads="1"/>
          </p:cNvSpPr>
          <p:nvPr/>
        </p:nvSpPr>
        <p:spPr bwMode="auto">
          <a:xfrm>
            <a:off x="912600" y="5480803"/>
            <a:ext cx="1655763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 algn="ctr">
              <a:lnSpc>
                <a:spcPts val="800"/>
              </a:lnSpc>
            </a:pPr>
            <a:r>
              <a:rPr lang="pt-BR" altLang="es-MX" sz="7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Juan Fernando Zavala Pérez</a:t>
            </a:r>
            <a:endParaRPr lang="pt-BR" altLang="es-MX" sz="7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lvl="0" algn="ctr">
              <a:lnSpc>
                <a:spcPts val="800"/>
              </a:lnSpc>
            </a:pPr>
            <a:r>
              <a:rPr lang="pt-BR" altLang="es-MX" sz="7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Auxiliar </a:t>
            </a:r>
            <a:r>
              <a:rPr lang="pt-BR" altLang="es-MX" sz="700" dirty="0" err="1" smtClean="0">
                <a:solidFill>
                  <a:prstClr val="black"/>
                </a:solidFill>
                <a:latin typeface="Arial" charset="0"/>
                <a:cs typeface="Arial" charset="0"/>
              </a:rPr>
              <a:t>en</a:t>
            </a:r>
            <a:r>
              <a:rPr lang="pt-BR" altLang="es-MX" sz="7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  <a:r>
              <a:rPr lang="pt-BR" altLang="es-MX" sz="700" dirty="0" err="1" smtClean="0">
                <a:solidFill>
                  <a:prstClr val="black"/>
                </a:solidFill>
                <a:latin typeface="Arial" charset="0"/>
                <a:cs typeface="Arial" charset="0"/>
              </a:rPr>
              <a:t>Administración</a:t>
            </a:r>
            <a:r>
              <a:rPr lang="pt-BR" altLang="es-MX" sz="7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  <a:r>
              <a:rPr lang="pt-BR" altLang="es-MX" sz="700" dirty="0" smtClean="0">
                <a:latin typeface="Arial" charset="0"/>
                <a:cs typeface="Arial" charset="0"/>
              </a:rPr>
              <a:t>(07-02)</a:t>
            </a:r>
            <a:endParaRPr lang="pt-BR" altLang="es-MX" sz="700" dirty="0">
              <a:latin typeface="Arial" charset="0"/>
              <a:cs typeface="Arial" charset="0"/>
            </a:endParaRPr>
          </a:p>
        </p:txBody>
      </p:sp>
      <p:sp>
        <p:nvSpPr>
          <p:cNvPr id="67" name="21 Rectángulo"/>
          <p:cNvSpPr>
            <a:spLocks noChangeArrowheads="1"/>
          </p:cNvSpPr>
          <p:nvPr/>
        </p:nvSpPr>
        <p:spPr bwMode="auto">
          <a:xfrm>
            <a:off x="936335" y="5310589"/>
            <a:ext cx="1601788" cy="182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 algn="ctr">
              <a:lnSpc>
                <a:spcPts val="700"/>
              </a:lnSpc>
            </a:pPr>
            <a:r>
              <a:rPr lang="es-ES" altLang="es-MX" sz="7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Control Interno</a:t>
            </a:r>
          </a:p>
        </p:txBody>
      </p:sp>
      <p:cxnSp>
        <p:nvCxnSpPr>
          <p:cNvPr id="9" name="Conector recto 8"/>
          <p:cNvCxnSpPr/>
          <p:nvPr/>
        </p:nvCxnSpPr>
        <p:spPr>
          <a:xfrm flipV="1">
            <a:off x="829646" y="5135731"/>
            <a:ext cx="5184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12"/>
          <p:cNvSpPr>
            <a:spLocks noChangeArrowheads="1"/>
          </p:cNvSpPr>
          <p:nvPr/>
        </p:nvSpPr>
        <p:spPr bwMode="auto">
          <a:xfrm>
            <a:off x="1764393" y="4094473"/>
            <a:ext cx="15840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30" name="Line 21"/>
          <p:cNvSpPr>
            <a:spLocks noChangeShapeType="1"/>
          </p:cNvSpPr>
          <p:nvPr/>
        </p:nvSpPr>
        <p:spPr bwMode="auto">
          <a:xfrm>
            <a:off x="1765982" y="4291886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31" name="79 Rectángulo"/>
          <p:cNvSpPr>
            <a:spLocks noChangeArrowheads="1"/>
          </p:cNvSpPr>
          <p:nvPr/>
        </p:nvSpPr>
        <p:spPr bwMode="auto">
          <a:xfrm>
            <a:off x="1738994" y="4272618"/>
            <a:ext cx="1655763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 algn="ctr">
              <a:lnSpc>
                <a:spcPts val="800"/>
              </a:lnSpc>
            </a:pPr>
            <a:r>
              <a:rPr lang="pt-BR" altLang="es-MX" sz="700" dirty="0">
                <a:solidFill>
                  <a:prstClr val="black"/>
                </a:solidFill>
                <a:latin typeface="Arial" charset="0"/>
                <a:cs typeface="Arial" charset="0"/>
              </a:rPr>
              <a:t>José Guadalupe Hernández </a:t>
            </a:r>
            <a:r>
              <a:rPr lang="pt-BR" altLang="es-MX" sz="700" dirty="0" err="1">
                <a:solidFill>
                  <a:prstClr val="black"/>
                </a:solidFill>
                <a:latin typeface="Arial" charset="0"/>
                <a:cs typeface="Arial" charset="0"/>
              </a:rPr>
              <a:t>Araiza</a:t>
            </a:r>
            <a:endParaRPr lang="pt-BR" altLang="es-MX" sz="7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lvl="0" algn="ctr">
              <a:lnSpc>
                <a:spcPts val="800"/>
              </a:lnSpc>
            </a:pPr>
            <a:r>
              <a:rPr lang="pt-BR" altLang="es-MX" sz="700" dirty="0">
                <a:solidFill>
                  <a:prstClr val="black"/>
                </a:solidFill>
                <a:latin typeface="Arial" charset="0"/>
                <a:cs typeface="Arial" charset="0"/>
              </a:rPr>
              <a:t>Encargado de Programa </a:t>
            </a:r>
            <a:r>
              <a:rPr lang="pt-BR" altLang="es-MX" sz="700" dirty="0">
                <a:latin typeface="Arial" charset="0"/>
                <a:cs typeface="Arial" charset="0"/>
              </a:rPr>
              <a:t>(12-09)</a:t>
            </a:r>
          </a:p>
        </p:txBody>
      </p:sp>
      <p:sp>
        <p:nvSpPr>
          <p:cNvPr id="32" name="21 Rectángulo"/>
          <p:cNvSpPr>
            <a:spLocks noChangeArrowheads="1"/>
          </p:cNvSpPr>
          <p:nvPr/>
        </p:nvSpPr>
        <p:spPr bwMode="auto">
          <a:xfrm>
            <a:off x="1766375" y="4100178"/>
            <a:ext cx="1601788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 algn="ctr"/>
            <a:r>
              <a:rPr lang="es-ES" altLang="es-MX" sz="7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Imagen Institucional</a:t>
            </a:r>
            <a:endParaRPr lang="es-ES" altLang="es-MX" sz="700" b="1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cxnSp>
        <p:nvCxnSpPr>
          <p:cNvPr id="85" name="Conector recto 84"/>
          <p:cNvCxnSpPr/>
          <p:nvPr/>
        </p:nvCxnSpPr>
        <p:spPr>
          <a:xfrm flipH="1">
            <a:off x="824899" y="5139867"/>
            <a:ext cx="0" cy="9375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12"/>
          <p:cNvSpPr>
            <a:spLocks noChangeArrowheads="1"/>
          </p:cNvSpPr>
          <p:nvPr/>
        </p:nvSpPr>
        <p:spPr bwMode="auto">
          <a:xfrm>
            <a:off x="42564" y="6031017"/>
            <a:ext cx="1584000" cy="4536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38" name="Line 21"/>
          <p:cNvSpPr>
            <a:spLocks noChangeShapeType="1"/>
          </p:cNvSpPr>
          <p:nvPr/>
        </p:nvSpPr>
        <p:spPr bwMode="auto">
          <a:xfrm>
            <a:off x="44153" y="6251250"/>
            <a:ext cx="15840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39" name="79 Rectángulo"/>
          <p:cNvSpPr>
            <a:spLocks noChangeArrowheads="1"/>
          </p:cNvSpPr>
          <p:nvPr/>
        </p:nvSpPr>
        <p:spPr bwMode="auto">
          <a:xfrm>
            <a:off x="10815" y="6224618"/>
            <a:ext cx="1655763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 algn="ctr">
              <a:lnSpc>
                <a:spcPts val="800"/>
              </a:lnSpc>
            </a:pPr>
            <a:r>
              <a:rPr lang="pt-BR" altLang="es-MX" sz="7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Ingrid </a:t>
            </a:r>
            <a:r>
              <a:rPr lang="pt-BR" altLang="es-MX" sz="700" dirty="0" err="1" smtClean="0">
                <a:solidFill>
                  <a:prstClr val="black"/>
                </a:solidFill>
                <a:latin typeface="Arial" charset="0"/>
                <a:cs typeface="Arial" charset="0"/>
              </a:rPr>
              <a:t>Vianey</a:t>
            </a:r>
            <a:r>
              <a:rPr lang="pt-BR" altLang="es-MX" sz="7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  <a:r>
              <a:rPr lang="pt-BR" altLang="es-MX" sz="700" dirty="0" err="1" smtClean="0">
                <a:solidFill>
                  <a:prstClr val="black"/>
                </a:solidFill>
                <a:latin typeface="Arial" charset="0"/>
                <a:cs typeface="Arial" charset="0"/>
              </a:rPr>
              <a:t>Loredo</a:t>
            </a:r>
            <a:r>
              <a:rPr lang="pt-BR" altLang="es-MX" sz="7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Sánchez</a:t>
            </a:r>
            <a:endParaRPr lang="pt-BR" altLang="es-MX" sz="7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lvl="0" algn="ctr">
              <a:lnSpc>
                <a:spcPts val="800"/>
              </a:lnSpc>
            </a:pPr>
            <a:r>
              <a:rPr lang="pt-BR" altLang="es-MX" sz="700" dirty="0">
                <a:solidFill>
                  <a:prstClr val="black"/>
                </a:solidFill>
                <a:latin typeface="Arial" charset="0"/>
                <a:cs typeface="Arial" charset="0"/>
              </a:rPr>
              <a:t>Auxiliar Administrativo </a:t>
            </a:r>
            <a:r>
              <a:rPr lang="pt-BR" altLang="es-MX" sz="700" dirty="0">
                <a:latin typeface="Arial" charset="0"/>
                <a:cs typeface="Arial" charset="0"/>
              </a:rPr>
              <a:t>(05-21</a:t>
            </a:r>
            <a:r>
              <a:rPr lang="pt-BR" altLang="es-MX" sz="700" dirty="0">
                <a:solidFill>
                  <a:prstClr val="black"/>
                </a:solidFill>
                <a:latin typeface="Arial" charset="0"/>
                <a:cs typeface="Arial" charset="0"/>
              </a:rPr>
              <a:t>)</a:t>
            </a:r>
          </a:p>
        </p:txBody>
      </p:sp>
      <p:sp>
        <p:nvSpPr>
          <p:cNvPr id="89" name="21 Rectángulo"/>
          <p:cNvSpPr>
            <a:spLocks noChangeArrowheads="1"/>
          </p:cNvSpPr>
          <p:nvPr/>
        </p:nvSpPr>
        <p:spPr bwMode="auto">
          <a:xfrm>
            <a:off x="40181" y="6001835"/>
            <a:ext cx="16017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 algn="ctr"/>
            <a:r>
              <a:rPr lang="es-ES" altLang="es-MX" sz="7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Recursos Humanos y Financieros</a:t>
            </a:r>
            <a:endParaRPr lang="es-ES" altLang="es-MX" sz="700" b="1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cxnSp>
        <p:nvCxnSpPr>
          <p:cNvPr id="93" name="Conector recto 92"/>
          <p:cNvCxnSpPr/>
          <p:nvPr/>
        </p:nvCxnSpPr>
        <p:spPr>
          <a:xfrm flipH="1">
            <a:off x="5124750" y="5134650"/>
            <a:ext cx="0" cy="2040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12"/>
          <p:cNvSpPr>
            <a:spLocks noChangeArrowheads="1"/>
          </p:cNvSpPr>
          <p:nvPr/>
        </p:nvSpPr>
        <p:spPr bwMode="auto">
          <a:xfrm>
            <a:off x="4326412" y="5306780"/>
            <a:ext cx="15840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46" name="Line 21"/>
          <p:cNvSpPr>
            <a:spLocks noChangeShapeType="1"/>
          </p:cNvSpPr>
          <p:nvPr/>
        </p:nvSpPr>
        <p:spPr bwMode="auto">
          <a:xfrm>
            <a:off x="4328001" y="5510543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47" name="79 Rectángulo"/>
          <p:cNvSpPr>
            <a:spLocks noChangeArrowheads="1"/>
          </p:cNvSpPr>
          <p:nvPr/>
        </p:nvSpPr>
        <p:spPr bwMode="auto">
          <a:xfrm>
            <a:off x="4310395" y="5486861"/>
            <a:ext cx="1655763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 algn="ctr">
              <a:lnSpc>
                <a:spcPts val="800"/>
              </a:lnSpc>
            </a:pPr>
            <a:r>
              <a:rPr lang="pt-BR" altLang="es-MX" sz="700" dirty="0">
                <a:solidFill>
                  <a:prstClr val="black"/>
                </a:solidFill>
                <a:latin typeface="Arial" charset="0"/>
                <a:cs typeface="Arial" charset="0"/>
              </a:rPr>
              <a:t>Elmo Pérez Colorado</a:t>
            </a:r>
          </a:p>
          <a:p>
            <a:pPr lvl="0" algn="ctr">
              <a:lnSpc>
                <a:spcPts val="800"/>
              </a:lnSpc>
            </a:pPr>
            <a:r>
              <a:rPr lang="pt-BR" altLang="es-MX" sz="7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Técnico Especializado </a:t>
            </a:r>
            <a:r>
              <a:rPr lang="pt-BR" altLang="es-MX" sz="700" dirty="0">
                <a:solidFill>
                  <a:prstClr val="black"/>
                </a:solidFill>
                <a:latin typeface="Arial" charset="0"/>
                <a:cs typeface="Arial" charset="0"/>
              </a:rPr>
              <a:t>(</a:t>
            </a:r>
            <a:r>
              <a:rPr lang="pt-BR" altLang="es-MX" sz="7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07-10)</a:t>
            </a:r>
            <a:endParaRPr lang="pt-BR" altLang="es-MX" sz="7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8" name="21 Rectángulo"/>
          <p:cNvSpPr>
            <a:spLocks noChangeArrowheads="1"/>
          </p:cNvSpPr>
          <p:nvPr/>
        </p:nvSpPr>
        <p:spPr bwMode="auto">
          <a:xfrm>
            <a:off x="4317636" y="5311461"/>
            <a:ext cx="1601788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 algn="ctr"/>
            <a:r>
              <a:rPr lang="es-ES" altLang="es-MX" sz="700" b="1" dirty="0">
                <a:solidFill>
                  <a:prstClr val="black"/>
                </a:solidFill>
                <a:latin typeface="Arial" charset="0"/>
                <a:cs typeface="Arial" charset="0"/>
              </a:rPr>
              <a:t>Transporte y Correspondencia</a:t>
            </a:r>
          </a:p>
        </p:txBody>
      </p:sp>
      <p:cxnSp>
        <p:nvCxnSpPr>
          <p:cNvPr id="10" name="Conector recto 9"/>
          <p:cNvCxnSpPr/>
          <p:nvPr/>
        </p:nvCxnSpPr>
        <p:spPr>
          <a:xfrm>
            <a:off x="2554290" y="4033212"/>
            <a:ext cx="172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12"/>
          <p:cNvSpPr>
            <a:spLocks noChangeArrowheads="1"/>
          </p:cNvSpPr>
          <p:nvPr/>
        </p:nvSpPr>
        <p:spPr bwMode="auto">
          <a:xfrm>
            <a:off x="4273586" y="3384566"/>
            <a:ext cx="15840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82" name="Line 21"/>
          <p:cNvSpPr>
            <a:spLocks noChangeShapeType="1"/>
          </p:cNvSpPr>
          <p:nvPr/>
        </p:nvSpPr>
        <p:spPr bwMode="auto">
          <a:xfrm>
            <a:off x="4275175" y="3588329"/>
            <a:ext cx="15840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83" name="79 Rectángulo"/>
          <p:cNvSpPr>
            <a:spLocks noChangeArrowheads="1"/>
          </p:cNvSpPr>
          <p:nvPr/>
        </p:nvSpPr>
        <p:spPr bwMode="auto">
          <a:xfrm>
            <a:off x="4210305" y="3571848"/>
            <a:ext cx="1736603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>
              <a:lnSpc>
                <a:spcPts val="800"/>
              </a:lnSpc>
            </a:pPr>
            <a:r>
              <a:rPr lang="pt-BR" altLang="es-MX" sz="7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José Ricardo Ramos Rocha</a:t>
            </a:r>
            <a:endParaRPr lang="pt-BR" altLang="es-MX" sz="7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lvl="0" algn="ctr">
              <a:lnSpc>
                <a:spcPts val="800"/>
              </a:lnSpc>
            </a:pPr>
            <a:r>
              <a:rPr lang="pt-BR" altLang="es-MX" sz="700" dirty="0" err="1" smtClean="0">
                <a:solidFill>
                  <a:prstClr val="black"/>
                </a:solidFill>
                <a:latin typeface="Arial" charset="0"/>
                <a:cs typeface="Arial" charset="0"/>
              </a:rPr>
              <a:t>Mozo</a:t>
            </a:r>
            <a:r>
              <a:rPr lang="pt-BR" altLang="es-MX" sz="7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de Oficina </a:t>
            </a:r>
            <a:r>
              <a:rPr lang="pt-BR" altLang="es-MX" sz="700" dirty="0">
                <a:solidFill>
                  <a:prstClr val="black"/>
                </a:solidFill>
                <a:latin typeface="Arial" charset="0"/>
                <a:cs typeface="Arial" charset="0"/>
              </a:rPr>
              <a:t>(</a:t>
            </a:r>
            <a:r>
              <a:rPr lang="pt-BR" altLang="es-MX" sz="7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02-08)</a:t>
            </a:r>
            <a:endParaRPr lang="pt-BR" altLang="es-MX" sz="7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4" name="21 Rectángulo"/>
          <p:cNvSpPr>
            <a:spLocks noChangeArrowheads="1"/>
          </p:cNvSpPr>
          <p:nvPr/>
        </p:nvSpPr>
        <p:spPr bwMode="auto">
          <a:xfrm>
            <a:off x="4264810" y="3396621"/>
            <a:ext cx="1601788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 algn="ctr"/>
            <a:r>
              <a:rPr lang="es-ES" altLang="es-MX" sz="7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Auxiliar de Intendencia</a:t>
            </a:r>
            <a:endParaRPr lang="es-ES" altLang="es-MX" sz="700" b="1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cxnSp>
        <p:nvCxnSpPr>
          <p:cNvPr id="78" name="Conector recto 77"/>
          <p:cNvCxnSpPr/>
          <p:nvPr/>
        </p:nvCxnSpPr>
        <p:spPr>
          <a:xfrm flipH="1">
            <a:off x="2588210" y="5133931"/>
            <a:ext cx="0" cy="12428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469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1556204" y="987191"/>
            <a:ext cx="5174796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DIRECCIÓN ADMINISTRATIVA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Planear, presupuestar, organizar, coordinar, gestionar y ejercer los recursos financieros, humanos y materiales en general de la Defensoría Pública, conforme a la legislación, reglamentos, políticas y lineamientos aplicables en la materia.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Proponer y ejecutar políticas en relación con la selección, desarrollo y administración del personal, como recurso estratégico de la institución, dentro de los límites presupuestarios establecidos y las normas aprobadas.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Acordar con la </a:t>
            </a:r>
            <a:r>
              <a:rPr lang="es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Coordinacíón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General y las Direcciones de área, el programa financiero anual.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E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Diseñar y proponer la formulación del Programa Operativo Anual a la Coordinación General, y las diferentes Direcciones de área.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Establecer los sistemas, procesos, normas y procedimientos administrativos necesarios para el cumplimiento del objeto de la Defensoría.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Proporcionar información requerida por la </a:t>
            </a:r>
            <a:r>
              <a:rPr lang="es-MX" sz="1200" dirty="0" err="1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s-MX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isitaduría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o la Contraloría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nterna.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Llevar el registro de las erogaciones realizadas por la Defensoría Pública del Estado.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Custodiar y cuidar la documentación e información que por razón de su cargo, conserve bajo su cuidado o a la cual tenga acceso, impidiendo o evitando el uso, la sustracción, destrucción, ocultamiento o inutilización indebida de aquellas.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53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994" y="5112"/>
            <a:chExt cx="3246" cy="338"/>
          </a:xfrm>
        </p:grpSpPr>
        <p:sp>
          <p:nvSpPr>
            <p:cNvPr id="8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9" name="Text Box 44"/>
            <p:cNvSpPr txBox="1">
              <a:spLocks noChangeArrowheads="1"/>
            </p:cNvSpPr>
            <p:nvPr/>
          </p:nvSpPr>
          <p:spPr bwMode="auto">
            <a:xfrm>
              <a:off x="1446" y="5115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Responsable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10" name="Line 46"/>
            <p:cNvSpPr>
              <a:spLocks noChangeShapeType="1"/>
            </p:cNvSpPr>
            <p:nvPr/>
          </p:nvSpPr>
          <p:spPr bwMode="auto">
            <a:xfrm>
              <a:off x="2646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2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3" name="Text Box 50"/>
            <p:cNvSpPr txBox="1">
              <a:spLocks noChangeArrowheads="1"/>
            </p:cNvSpPr>
            <p:nvPr/>
          </p:nvSpPr>
          <p:spPr bwMode="auto">
            <a:xfrm>
              <a:off x="2848" y="5115"/>
              <a:ext cx="1130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Coordinación General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5" name="CuadroTexto 4"/>
          <p:cNvSpPr txBox="1"/>
          <p:nvPr/>
        </p:nvSpPr>
        <p:spPr>
          <a:xfrm>
            <a:off x="1468666" y="8751681"/>
            <a:ext cx="28424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ES_tradnl" sz="1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  <a:endParaRPr lang="es-MX" sz="1200" dirty="0"/>
          </a:p>
        </p:txBody>
      </p:sp>
      <p:sp>
        <p:nvSpPr>
          <p:cNvPr id="14" name="CuadroTexto 13"/>
          <p:cNvSpPr txBox="1"/>
          <p:nvPr/>
        </p:nvSpPr>
        <p:spPr>
          <a:xfrm>
            <a:off x="4411298" y="8751681"/>
            <a:ext cx="20933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</a:p>
        </p:txBody>
      </p:sp>
    </p:spTree>
    <p:extLst>
      <p:ext uri="{BB962C8B-B14F-4D97-AF65-F5344CB8AC3E}">
        <p14:creationId xmlns:p14="http://schemas.microsoft.com/office/powerpoint/2010/main" val="79218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570378" y="987129"/>
            <a:ext cx="5160282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DIRECCIÓN ADMINISTRATIVA</a:t>
            </a:r>
            <a:endParaRPr lang="es-MX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 (</a:t>
            </a: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Continua)</a:t>
            </a:r>
          </a:p>
          <a:p>
            <a:pPr algn="just"/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Elaborar y poner a consideración de la Coordinación el proyecto de presupuesto de egresos, dentro de los primeros quince días del mes de octubre.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Poner a consideración de la Coordinación la ejecución del presupuesto anual.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Administrar, coordinar, dirigir y planear las actividades en materia de recursos humanos, financieros y materiales de la Defensoría, para la consecución de las metas y programas establecidos.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Coordinar la recepción, guarda, suministro y control de los bienes muebles, así como la asignación y baja de los mismos.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Llevar el control y trámite de las asistencias, licencias, permisos, incapacidades, vacaciones, altas y bajas del personal de la Defensoría, así como el pago de sueldos y salarios correspondientes.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Tramitar las solicitudes de viáticos que se requieran, así como la comprobación de estos.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Definir y conducir la política institucional en materia de desarrollo de personal, así como el mejoramiento de sus condiciones sociales, culturales y de seguridad e higiene en el trabajo para el desempeño de las actividades de la Defensoría.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Procurar la conservación y mantenimiento de bienes muebles e inmuebles de la Defensoría.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ES_tradnl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Verificar que la documentación de la Defensoría este registrada, clasificada y archivada para la eficaz organización y desempeño de sus funciones, de conformidad de la Ley de la materia.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Gestionar la adquisición, mantenimiento, reparación y sustitución del equipo y materiales necesarios para el funcionamiento de la Defensoría.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 53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994" y="5112"/>
            <a:chExt cx="3246" cy="338"/>
          </a:xfrm>
        </p:grpSpPr>
        <p:sp>
          <p:nvSpPr>
            <p:cNvPr id="10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11" name="Text Box 44"/>
            <p:cNvSpPr txBox="1">
              <a:spLocks noChangeArrowheads="1"/>
            </p:cNvSpPr>
            <p:nvPr/>
          </p:nvSpPr>
          <p:spPr bwMode="auto">
            <a:xfrm>
              <a:off x="1446" y="5115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Responsable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12" name="Line 46"/>
            <p:cNvSpPr>
              <a:spLocks noChangeShapeType="1"/>
            </p:cNvSpPr>
            <p:nvPr/>
          </p:nvSpPr>
          <p:spPr bwMode="auto">
            <a:xfrm>
              <a:off x="2653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3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4" name="Text Box 50"/>
            <p:cNvSpPr txBox="1">
              <a:spLocks noChangeArrowheads="1"/>
            </p:cNvSpPr>
            <p:nvPr/>
          </p:nvSpPr>
          <p:spPr bwMode="auto">
            <a:xfrm>
              <a:off x="2848" y="5115"/>
              <a:ext cx="1130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Coordinación General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5" name="CuadroTexto 14"/>
          <p:cNvSpPr txBox="1"/>
          <p:nvPr/>
        </p:nvSpPr>
        <p:spPr>
          <a:xfrm>
            <a:off x="1473897" y="8752314"/>
            <a:ext cx="28424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ES_tradnl" sz="1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  <a:endParaRPr lang="es-MX" sz="1200" dirty="0"/>
          </a:p>
        </p:txBody>
      </p:sp>
      <p:sp>
        <p:nvSpPr>
          <p:cNvPr id="16" name="CuadroTexto 15"/>
          <p:cNvSpPr txBox="1"/>
          <p:nvPr/>
        </p:nvSpPr>
        <p:spPr>
          <a:xfrm>
            <a:off x="4411298" y="8751681"/>
            <a:ext cx="20933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</a:p>
        </p:txBody>
      </p:sp>
    </p:spTree>
    <p:extLst>
      <p:ext uri="{BB962C8B-B14F-4D97-AF65-F5344CB8AC3E}">
        <p14:creationId xmlns:p14="http://schemas.microsoft.com/office/powerpoint/2010/main" val="4105856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570378" y="978732"/>
            <a:ext cx="516028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DIRECCIÓN ADMINISTRATIVA</a:t>
            </a:r>
            <a:endParaRPr lang="es-MX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 (</a:t>
            </a: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Continua)</a:t>
            </a:r>
          </a:p>
          <a:p>
            <a:pPr algn="just"/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Implementar, diseñar y elaborar las formas de identificación y acreditación del personal adscrito.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 más no limitativas.</a:t>
            </a: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3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994" y="5112"/>
            <a:chExt cx="3246" cy="338"/>
          </a:xfrm>
        </p:grpSpPr>
        <p:sp>
          <p:nvSpPr>
            <p:cNvPr id="7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8" name="Text Box 44"/>
            <p:cNvSpPr txBox="1">
              <a:spLocks noChangeArrowheads="1"/>
            </p:cNvSpPr>
            <p:nvPr/>
          </p:nvSpPr>
          <p:spPr bwMode="auto">
            <a:xfrm>
              <a:off x="1446" y="5115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>
                  <a:latin typeface="Arial" panose="020B0604020202020204" pitchFamily="34" charset="0"/>
                </a:rPr>
                <a:t>Responsable</a:t>
              </a:r>
              <a:endParaRPr lang="es-ES" altLang="es-MX" sz="1200" b="1">
                <a:latin typeface="Arial" panose="020B0604020202020204" pitchFamily="34" charset="0"/>
              </a:endParaRPr>
            </a:p>
          </p:txBody>
        </p:sp>
        <p:sp>
          <p:nvSpPr>
            <p:cNvPr id="9" name="Line 46"/>
            <p:cNvSpPr>
              <a:spLocks noChangeShapeType="1"/>
            </p:cNvSpPr>
            <p:nvPr/>
          </p:nvSpPr>
          <p:spPr bwMode="auto">
            <a:xfrm>
              <a:off x="2653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1" name="Text Box 50"/>
            <p:cNvSpPr txBox="1">
              <a:spLocks noChangeArrowheads="1"/>
            </p:cNvSpPr>
            <p:nvPr/>
          </p:nvSpPr>
          <p:spPr bwMode="auto">
            <a:xfrm>
              <a:off x="2848" y="5115"/>
              <a:ext cx="1130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Coordinación General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2" name="CuadroTexto 11"/>
          <p:cNvSpPr txBox="1"/>
          <p:nvPr/>
        </p:nvSpPr>
        <p:spPr>
          <a:xfrm>
            <a:off x="1473896" y="8752314"/>
            <a:ext cx="28424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ES_tradnl" sz="1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  <a:endParaRPr lang="es-MX" sz="120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4411298" y="8751681"/>
            <a:ext cx="20933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</a:p>
        </p:txBody>
      </p:sp>
    </p:spTree>
    <p:extLst>
      <p:ext uri="{BB962C8B-B14F-4D97-AF65-F5344CB8AC3E}">
        <p14:creationId xmlns:p14="http://schemas.microsoft.com/office/powerpoint/2010/main" val="320317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grpSp>
        <p:nvGrpSpPr>
          <p:cNvPr id="5" name="Group 53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994" y="5112"/>
            <a:chExt cx="3246" cy="338"/>
          </a:xfrm>
        </p:grpSpPr>
        <p:sp>
          <p:nvSpPr>
            <p:cNvPr id="6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7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>
                  <a:latin typeface="Arial" panose="020B0604020202020204" pitchFamily="34" charset="0"/>
                </a:rPr>
                <a:t>Responsable</a:t>
              </a:r>
              <a:endParaRPr lang="es-ES" altLang="es-MX" sz="1200" b="1">
                <a:latin typeface="Arial" panose="020B0604020202020204" pitchFamily="34" charset="0"/>
              </a:endParaRPr>
            </a:p>
          </p:txBody>
        </p:sp>
        <p:sp>
          <p:nvSpPr>
            <p:cNvPr id="8" name="Line 46"/>
            <p:cNvSpPr>
              <a:spLocks noChangeShapeType="1"/>
            </p:cNvSpPr>
            <p:nvPr/>
          </p:nvSpPr>
          <p:spPr bwMode="auto">
            <a:xfrm>
              <a:off x="257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9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Text Box 50"/>
            <p:cNvSpPr txBox="1">
              <a:spLocks noChangeArrowheads="1"/>
            </p:cNvSpPr>
            <p:nvPr/>
          </p:nvSpPr>
          <p:spPr bwMode="auto">
            <a:xfrm>
              <a:off x="2783" y="5129"/>
              <a:ext cx="1254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Dirección Administrativa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1" name="CuadroTexto 10"/>
          <p:cNvSpPr txBox="1"/>
          <p:nvPr/>
        </p:nvSpPr>
        <p:spPr>
          <a:xfrm>
            <a:off x="1546102" y="8751681"/>
            <a:ext cx="25891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María del Socorro Álvarez Cardona</a:t>
            </a:r>
            <a:endParaRPr lang="es-MX" sz="12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4011835" y="8751681"/>
            <a:ext cx="27991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ES_tradnl" sz="1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  <a:endParaRPr lang="es-ES_tradnl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556204" y="976760"/>
            <a:ext cx="517479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INTENDENCIA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Mantener en condiciones de limpieza las instalaciones y mobiliario de la Defensoría Pública.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_tradnl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Tener limpias las instalaciones en general antes de que el personal ingrese a laboral.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Mantener en forma permanente la limpieza de las instalaciones en su horario de trabajo.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Solicitar a la Dirección, los accesorios y artículos de limpieza de acuerdo a sus necesidades de trabajo.</a:t>
            </a:r>
          </a:p>
          <a:p>
            <a:pPr lvl="0"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Recoger la basura del área de trabajo y depositarla en el contenedor asignado. 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Mantener en orden y limpia la sala de juntas.</a:t>
            </a:r>
          </a:p>
          <a:p>
            <a:pPr lvl="0"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 más no limitativas.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8943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grpSp>
        <p:nvGrpSpPr>
          <p:cNvPr id="5" name="Group 53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994" y="5112"/>
            <a:chExt cx="3246" cy="338"/>
          </a:xfrm>
        </p:grpSpPr>
        <p:sp>
          <p:nvSpPr>
            <p:cNvPr id="6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7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>
                  <a:latin typeface="Arial" panose="020B0604020202020204" pitchFamily="34" charset="0"/>
                </a:rPr>
                <a:t>Responsable</a:t>
              </a:r>
              <a:endParaRPr lang="es-ES" altLang="es-MX" sz="1200" b="1">
                <a:latin typeface="Arial" panose="020B0604020202020204" pitchFamily="34" charset="0"/>
              </a:endParaRPr>
            </a:p>
          </p:txBody>
        </p:sp>
        <p:sp>
          <p:nvSpPr>
            <p:cNvPr id="8" name="Line 46"/>
            <p:cNvSpPr>
              <a:spLocks noChangeShapeType="1"/>
            </p:cNvSpPr>
            <p:nvPr/>
          </p:nvSpPr>
          <p:spPr bwMode="auto">
            <a:xfrm>
              <a:off x="257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9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Text Box 50"/>
            <p:cNvSpPr txBox="1">
              <a:spLocks noChangeArrowheads="1"/>
            </p:cNvSpPr>
            <p:nvPr/>
          </p:nvSpPr>
          <p:spPr bwMode="auto">
            <a:xfrm>
              <a:off x="2783" y="5129"/>
              <a:ext cx="1254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Dirección Administrativa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1" name="CuadroTexto 10"/>
          <p:cNvSpPr txBox="1"/>
          <p:nvPr/>
        </p:nvSpPr>
        <p:spPr>
          <a:xfrm>
            <a:off x="1793765" y="8751681"/>
            <a:ext cx="20938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José Ricardo Ramos Rocha</a:t>
            </a:r>
            <a:endParaRPr lang="es-MX" sz="12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4011835" y="8751681"/>
            <a:ext cx="27991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ES_tradnl" sz="1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  <a:endParaRPr lang="es-ES_tradnl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556204" y="976760"/>
            <a:ext cx="517479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AUXILIAR DE INTENDENCIA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Auxiliar a mantener en condiciones de limpieza las instalaciones y mobiliario de la Defensoría Pública.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_tradnl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Auxiliar en mantener limpias las instalaciones en general antes de que el personal ingrese a laboral.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Auxiliar en mantener en forma permanente la limpieza de las instalaciones en su horario de trabajo.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Solicitar a la Dirección, los accesorios y artículos de limpieza de acuerdo a sus necesidades de trabajo.</a:t>
            </a:r>
          </a:p>
          <a:p>
            <a:pPr lvl="0"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Recoger la basura del área de trabajo y depositarla en el contenedor asignado. 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Mantener en orden y limpios los sanitarios y área de recepción de la Defensoría.</a:t>
            </a:r>
          </a:p>
          <a:p>
            <a:pPr lvl="0"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 más no limitativas.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6788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grpSp>
        <p:nvGrpSpPr>
          <p:cNvPr id="5" name="Group 53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994" y="5112"/>
            <a:chExt cx="3246" cy="338"/>
          </a:xfrm>
        </p:grpSpPr>
        <p:sp>
          <p:nvSpPr>
            <p:cNvPr id="6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7" name="Text Box 44"/>
            <p:cNvSpPr txBox="1">
              <a:spLocks noChangeArrowheads="1"/>
            </p:cNvSpPr>
            <p:nvPr/>
          </p:nvSpPr>
          <p:spPr bwMode="auto">
            <a:xfrm>
              <a:off x="1446" y="5115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Responsable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8" name="Line 46"/>
            <p:cNvSpPr>
              <a:spLocks noChangeShapeType="1"/>
            </p:cNvSpPr>
            <p:nvPr/>
          </p:nvSpPr>
          <p:spPr bwMode="auto">
            <a:xfrm>
              <a:off x="2583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9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Text Box 50"/>
            <p:cNvSpPr txBox="1">
              <a:spLocks noChangeArrowheads="1"/>
            </p:cNvSpPr>
            <p:nvPr/>
          </p:nvSpPr>
          <p:spPr bwMode="auto">
            <a:xfrm>
              <a:off x="2783" y="5115"/>
              <a:ext cx="1254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Dirección Administrativa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1" name="CuadroTexto 10"/>
          <p:cNvSpPr txBox="1"/>
          <p:nvPr/>
        </p:nvSpPr>
        <p:spPr>
          <a:xfrm>
            <a:off x="1574779" y="8751681"/>
            <a:ext cx="25614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José Guadalupe Hernández Araiza</a:t>
            </a:r>
            <a:endParaRPr lang="es-MX" sz="12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4016033" y="8751681"/>
            <a:ext cx="27991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ES_tradnl" sz="1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  <a:endParaRPr lang="es-ES_tradnl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556204" y="981981"/>
            <a:ext cx="5174796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IMAGEN INSTITUCIONAL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Informar y orientar los servicios gratuitos de la Defensoría Pública, a favor de la población solicitante, de manera pronta y eficiente; mantener un sistema gráfico que dé uniformidad a la Dependencia. 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_tradnl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Atender los asuntos de diseño gráfico encomendados por la Dirección Administrativa y/o la Coordinación General.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Diseñar y elaborar los medios de comunicación gráficos para difundir los programas de acciones de la defensa jurídica gratuita según se requiera.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Dar seguimiento a las gestiones realizadas por la Dirección, del patrocinio con organismos no gubernamentales para elaborar material gráfico de apoyo.</a:t>
            </a:r>
          </a:p>
          <a:p>
            <a:pPr lvl="0"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laborar y/o adecuar formatos, membretes de trabajo y demás material gráfico que facilite las funciones de los servidores públicos de la dependencia.</a:t>
            </a:r>
          </a:p>
          <a:p>
            <a:pPr lvl="0"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Diseñar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y actualizar las credenciales oficiales del personal adscrito a la Dependencia que instruya la Dirección.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Publicar y actualizar la información en redes sociales relacionados con la Coordinación previo acuerdo con la Dirección.</a:t>
            </a:r>
          </a:p>
          <a:p>
            <a:pPr lvl="0"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 más no limitativas.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8271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grpSp>
        <p:nvGrpSpPr>
          <p:cNvPr id="5" name="Group 53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994" y="5112"/>
            <a:chExt cx="3246" cy="338"/>
          </a:xfrm>
        </p:grpSpPr>
        <p:sp>
          <p:nvSpPr>
            <p:cNvPr id="6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7" name="Text Box 44"/>
            <p:cNvSpPr txBox="1">
              <a:spLocks noChangeArrowheads="1"/>
            </p:cNvSpPr>
            <p:nvPr/>
          </p:nvSpPr>
          <p:spPr bwMode="auto">
            <a:xfrm>
              <a:off x="1446" y="5115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Responsable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8" name="Line 46"/>
            <p:cNvSpPr>
              <a:spLocks noChangeShapeType="1"/>
            </p:cNvSpPr>
            <p:nvPr/>
          </p:nvSpPr>
          <p:spPr bwMode="auto">
            <a:xfrm>
              <a:off x="2586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9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Text Box 50"/>
            <p:cNvSpPr txBox="1">
              <a:spLocks noChangeArrowheads="1"/>
            </p:cNvSpPr>
            <p:nvPr/>
          </p:nvSpPr>
          <p:spPr bwMode="auto">
            <a:xfrm>
              <a:off x="2784" y="5115"/>
              <a:ext cx="1254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Dirección Administrativa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1" name="CuadroTexto 10"/>
          <p:cNvSpPr txBox="1"/>
          <p:nvPr/>
        </p:nvSpPr>
        <p:spPr>
          <a:xfrm>
            <a:off x="2089542" y="8751681"/>
            <a:ext cx="15744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Martín Mena Cuellar</a:t>
            </a:r>
            <a:endParaRPr lang="es-MX" sz="12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4002226" y="8751681"/>
            <a:ext cx="28424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ES_tradnl" sz="1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  <a:endParaRPr lang="es-ES_tradnl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568236" y="978244"/>
            <a:ext cx="5174796" cy="7663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RECURSOS </a:t>
            </a:r>
            <a:r>
              <a:rPr lang="es-MX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MATERIALES Y MANTENIMIENTO VEHICULAR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Supervisar el abastecimiento de insumos y servicios necesarios para la operación de las unidades administrativas; así como, dar seguimiento al mantenimiento del parque vehicular de la Coordinación.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Mantener actualizado y ordenado los resguardos e inventario de bienes muebles mediante el Sistema Extranet y cotejarlo con lo registrado en la Dirección de Control Patrimonial de Oficialía Mayor.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Recibir y atender las solicitudes de material de las áreas de la Coordinación.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Llevar el control de entradas y salidas de material por medio de vales autorizados por los funcionarios facultados.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Mantener un stock de inventario de los materiales del almacén. 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Recibir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 la Dirección, las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solicitudes de mantenimiento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 bienes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muebles de las distintas áreas de la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Coordinación.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Dar seguimiento de las gestiones realizadas por la Dirección, sobre el mantenimiento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reparaciones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menores de los bienes muebles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adscritos a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la Coordinación.</a:t>
            </a:r>
          </a:p>
          <a:p>
            <a:pPr lvl="0"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Supervisar el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uso y asignación del parque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vehicular de la Coordinación.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Solicitar las cotizaciones necesarias de la reparación y mantenimiento de bienes muebles.</a:t>
            </a:r>
          </a:p>
          <a:p>
            <a:pPr lvl="0" algn="just"/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Llevar el control de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los códigos y vales de combustible para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los vehículos adscritos a la dependencia.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 más no limitativas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9707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grpSp>
        <p:nvGrpSpPr>
          <p:cNvPr id="5" name="Group 53"/>
          <p:cNvGrpSpPr>
            <a:grpSpLocks/>
          </p:cNvGrpSpPr>
          <p:nvPr/>
        </p:nvGrpSpPr>
        <p:grpSpPr bwMode="auto">
          <a:xfrm>
            <a:off x="1577975" y="8496300"/>
            <a:ext cx="5153025" cy="542925"/>
            <a:chOff x="994" y="5112"/>
            <a:chExt cx="3246" cy="342"/>
          </a:xfrm>
        </p:grpSpPr>
        <p:sp>
          <p:nvSpPr>
            <p:cNvPr id="6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7" name="Text Box 44"/>
            <p:cNvSpPr txBox="1">
              <a:spLocks noChangeArrowheads="1"/>
            </p:cNvSpPr>
            <p:nvPr/>
          </p:nvSpPr>
          <p:spPr bwMode="auto">
            <a:xfrm>
              <a:off x="1446" y="5123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Responsable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8" name="Line 46"/>
            <p:cNvSpPr>
              <a:spLocks noChangeShapeType="1"/>
            </p:cNvSpPr>
            <p:nvPr/>
          </p:nvSpPr>
          <p:spPr bwMode="auto">
            <a:xfrm>
              <a:off x="2578" y="5120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9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Text Box 50"/>
            <p:cNvSpPr txBox="1">
              <a:spLocks noChangeArrowheads="1"/>
            </p:cNvSpPr>
            <p:nvPr/>
          </p:nvSpPr>
          <p:spPr bwMode="auto">
            <a:xfrm>
              <a:off x="2784" y="5123"/>
              <a:ext cx="1254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Dirección Administrativa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1" name="CuadroTexto 10"/>
          <p:cNvSpPr txBox="1"/>
          <p:nvPr/>
        </p:nvSpPr>
        <p:spPr>
          <a:xfrm>
            <a:off x="1795393" y="8751681"/>
            <a:ext cx="21627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Juan Fernando Zavala Pérez</a:t>
            </a:r>
            <a:endParaRPr lang="es-MX" sz="12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3990194" y="8751681"/>
            <a:ext cx="28424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ES_tradnl" sz="1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  <a:endParaRPr lang="es-ES_tradnl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556204" y="981371"/>
            <a:ext cx="5174796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CONTROL INTERNO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Coadyuvar a la Coordinación General a establecer, actualizar y mantener en operación un sistema de control interno, tomando como referencia el Marco Integrado de Control Interno (MICI), a fin de proporcionar seguridad razonable sobre la consecución de las metas y objetivos institucionales y la salvaguarda de los recursos públicos, así como para prevenir actos contrarios a la integridad.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_tradnl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Ser el canal de comunicación e interacción entre la Coordinación de Control Interno y las unidades administrativas de la Institución.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Coordinarse con el Enlace de Administración de Riesgos a efecto de dar seguimiento a las acciones de control definidas en el Programa de Trabajo de Administración de Riesgos.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Definir las áreas administrativas y los procesos prioritarios en donde será aplicada la evaluación del Sistema de Control Interno Institucional.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Instrumentar las acciones y los controles necesarios, previa supervisión y autorización de la Coordinación General, con la finalidad de que las unidades administrativas realicen la evaluación de sus procesos prioritarios.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Revisar con los responsables de las unidades administrativas la propuesta de acciones de mejora que serán incorporadas en el Programa Anual</a:t>
            </a:r>
            <a:r>
              <a:rPr lang="es-MX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 Trabajo de Control Interno para atender la inexistencia o insuficiencia en la implementación de los componentes generales, sus principios y elementos de control interno.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Elaborar el proyecto del Informe Anual y del Programa de Trabajo de Control Interno para revisión de la Coordinación de Control Interno, previa autorización de la Coordinación General.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3833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grpSp>
        <p:nvGrpSpPr>
          <p:cNvPr id="5" name="Group 53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994" y="5112"/>
            <a:chExt cx="3246" cy="338"/>
          </a:xfrm>
        </p:grpSpPr>
        <p:sp>
          <p:nvSpPr>
            <p:cNvPr id="6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7" name="Text Box 44"/>
            <p:cNvSpPr txBox="1">
              <a:spLocks noChangeArrowheads="1"/>
            </p:cNvSpPr>
            <p:nvPr/>
          </p:nvSpPr>
          <p:spPr bwMode="auto">
            <a:xfrm>
              <a:off x="1446" y="5121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Responsable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8" name="Line 46"/>
            <p:cNvSpPr>
              <a:spLocks noChangeShapeType="1"/>
            </p:cNvSpPr>
            <p:nvPr/>
          </p:nvSpPr>
          <p:spPr bwMode="auto">
            <a:xfrm>
              <a:off x="257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9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Text Box 50"/>
            <p:cNvSpPr txBox="1">
              <a:spLocks noChangeArrowheads="1"/>
            </p:cNvSpPr>
            <p:nvPr/>
          </p:nvSpPr>
          <p:spPr bwMode="auto">
            <a:xfrm>
              <a:off x="2783" y="5121"/>
              <a:ext cx="1254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Dirección Administrativa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1" name="CuadroTexto 10"/>
          <p:cNvSpPr txBox="1"/>
          <p:nvPr/>
        </p:nvSpPr>
        <p:spPr>
          <a:xfrm>
            <a:off x="1795395" y="8751681"/>
            <a:ext cx="21627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Juan Fernando Zavala Pérez</a:t>
            </a:r>
            <a:endParaRPr lang="es-MX" sz="12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4011834" y="8751681"/>
            <a:ext cx="27991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ES_tradnl" sz="1200" dirty="0" err="1"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  <a:endParaRPr lang="es-MX" sz="120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1556204" y="981371"/>
            <a:ext cx="5174796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CONTROL INTERNO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(Continúa)</a:t>
            </a: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Elaborar la propuesta de actualización del Programa de Trabajo de Control Interno para revisión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 la Coordinación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de Control Interno, previa autorización de la Coordinación General.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Integrar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información para la elaboración del proyecto de Reporte de Avances Trimestral del cumplimiento del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Programa de Trabajo de Control Interno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y presentarlo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 la Coordinación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de Control Interno.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Planear y organizar las sesiones ordinarias y extraordinarias; así como dar seguimiento a los acuerdos del Comité de Control y Desempeño Institucional de la dependencia.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Integrar y elaborar reportes de avance a los objetivos y metas institucionales para revisión y autorización de la Coordinación General y Dirección Administrativa.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Integrar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y elaborar reportes de avance a los indicadores estratégicos y de gestión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para revisión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y autorización de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la Coordinación General y Dirección Administrativa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Planear y organizar las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sesiones ordinarias y extraordinarias; así como dar seguimiento a los acuerdos del Comité de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Ética y de Prevención de Conflictos de Interés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de la dependencia.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Auxiliar a las unidades administrativas en la elaboración de los Programas Anuales de Trabajo.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Integrar y entregar formatos de obligaciones de transparencia, previa revisión y autorización de la Dirección Administrativa.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Planear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y organizar las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sesiones ordinarias y extraordinarias; así como dar seguimiento a los acuerdos del Comité de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Cultura Institucional para la Igualdad Laboral entre Mujeres y Hombres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de la dependencia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Auxiliar a la Dirección Administrativa en la atención y desahogo de auditorías externas.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9460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grpSp>
        <p:nvGrpSpPr>
          <p:cNvPr id="5" name="Group 53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994" y="5112"/>
            <a:chExt cx="3246" cy="338"/>
          </a:xfrm>
        </p:grpSpPr>
        <p:sp>
          <p:nvSpPr>
            <p:cNvPr id="6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7" name="Text Box 44"/>
            <p:cNvSpPr txBox="1">
              <a:spLocks noChangeArrowheads="1"/>
            </p:cNvSpPr>
            <p:nvPr/>
          </p:nvSpPr>
          <p:spPr bwMode="auto">
            <a:xfrm>
              <a:off x="1446" y="5121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Responsable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8" name="Line 46"/>
            <p:cNvSpPr>
              <a:spLocks noChangeShapeType="1"/>
            </p:cNvSpPr>
            <p:nvPr/>
          </p:nvSpPr>
          <p:spPr bwMode="auto">
            <a:xfrm>
              <a:off x="257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9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Text Box 50"/>
            <p:cNvSpPr txBox="1">
              <a:spLocks noChangeArrowheads="1"/>
            </p:cNvSpPr>
            <p:nvPr/>
          </p:nvSpPr>
          <p:spPr bwMode="auto">
            <a:xfrm>
              <a:off x="2783" y="5121"/>
              <a:ext cx="1254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Dirección Administrativa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1" name="CuadroTexto 10"/>
          <p:cNvSpPr txBox="1"/>
          <p:nvPr/>
        </p:nvSpPr>
        <p:spPr>
          <a:xfrm>
            <a:off x="1795395" y="8751681"/>
            <a:ext cx="21627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Juan Fernando Zavala Pérez</a:t>
            </a:r>
            <a:endParaRPr lang="es-MX" sz="12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4011836" y="8751681"/>
            <a:ext cx="27991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ES_tradnl" sz="1200" dirty="0" err="1"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  <a:endParaRPr lang="es-MX" sz="120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1556204" y="981371"/>
            <a:ext cx="51747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CONTROL INTERNO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(Continúa)</a:t>
            </a: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Auxiliar a las unidades administrativas en la elaboración y/o actualización de los manuales de organización y procedimientos.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 más no limitativas.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5431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556204" y="986635"/>
            <a:ext cx="5174796" cy="7663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SOPORTE  INFORMÁTICO Y TECNOLÓGICO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Administrar los recursos tecnológicos y dar mantenimiento a la infraestructura informática, así como las plataformas digitales de la institución, con la finalidad de garantizar el buen funcionamiento de los equipos de la Defensoría Pública.</a:t>
            </a:r>
          </a:p>
          <a:p>
            <a:pPr algn="just"/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Apoyar a la Coordinación General en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la creación, mantenimiento y publicación de información en el portal de Datos Abiertos, Punto Único y Ventanilla Única.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Administrar y dar mantenimiento a la página oficial de la Defensoría Pública, previa indicación y autorización de la Coordinación General y Dirección Administrativa.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Administrar los equipos de cómputo, servidores y bases de datos de la Defensoría Pública.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Instalar y dar mantenimiento al cableado e infraestructura de red en las oficinas centrales y foráneas. 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Atender los requerimientos del personal y dar mantenimiento a  los equipos telefónicos y servicios de red, en caso de fallas en el funcionamiento.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Elaborar, proponer y llevar a cabo el Programa Anual de Trabajo sobre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instalación,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mantenimientos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y reparación a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lo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equipos de la Defensoría Pública.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Administrar y dar mantenimiento al Sistema Integral de Información (SICE).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Instalar y configurar las impresoras de las diferentes oficinas de la Defensoría Pública.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53"/>
          <p:cNvGrpSpPr>
            <a:grpSpLocks/>
          </p:cNvGrpSpPr>
          <p:nvPr/>
        </p:nvGrpSpPr>
        <p:grpSpPr bwMode="auto">
          <a:xfrm>
            <a:off x="1577975" y="8470231"/>
            <a:ext cx="5153025" cy="562643"/>
            <a:chOff x="994" y="5112"/>
            <a:chExt cx="3246" cy="338"/>
          </a:xfrm>
        </p:grpSpPr>
        <p:sp>
          <p:nvSpPr>
            <p:cNvPr id="15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16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>
                  <a:latin typeface="Arial" panose="020B0604020202020204" pitchFamily="34" charset="0"/>
                </a:rPr>
                <a:t>Responsable</a:t>
              </a:r>
              <a:endParaRPr lang="es-ES" altLang="es-MX" sz="1200" b="1">
                <a:latin typeface="Arial" panose="020B0604020202020204" pitchFamily="34" charset="0"/>
              </a:endParaRPr>
            </a:p>
          </p:txBody>
        </p:sp>
        <p:sp>
          <p:nvSpPr>
            <p:cNvPr id="17" name="Line 46"/>
            <p:cNvSpPr>
              <a:spLocks noChangeShapeType="1"/>
            </p:cNvSpPr>
            <p:nvPr/>
          </p:nvSpPr>
          <p:spPr bwMode="auto">
            <a:xfrm>
              <a:off x="257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8" name="Text Box 50"/>
            <p:cNvSpPr txBox="1">
              <a:spLocks noChangeArrowheads="1"/>
            </p:cNvSpPr>
            <p:nvPr/>
          </p:nvSpPr>
          <p:spPr bwMode="auto">
            <a:xfrm>
              <a:off x="2785" y="5129"/>
              <a:ext cx="1254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Dirección Administrativa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9" name="CuadroTexto 18"/>
          <p:cNvSpPr txBox="1"/>
          <p:nvPr/>
        </p:nvSpPr>
        <p:spPr>
          <a:xfrm>
            <a:off x="1588287" y="8755702"/>
            <a:ext cx="24961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Natalia del Rocío Sánchez García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4011834" y="8753744"/>
            <a:ext cx="27991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ES_tradnl" sz="1200" dirty="0" err="1"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  <a:endParaRPr lang="es-MX" sz="1200" dirty="0"/>
          </a:p>
        </p:txBody>
      </p:sp>
      <p:cxnSp>
        <p:nvCxnSpPr>
          <p:cNvPr id="21" name="Conector recto 20"/>
          <p:cNvCxnSpPr/>
          <p:nvPr/>
        </p:nvCxnSpPr>
        <p:spPr>
          <a:xfrm>
            <a:off x="1577975" y="8734405"/>
            <a:ext cx="5148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19480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556204" y="986635"/>
            <a:ext cx="5174796" cy="7663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SOPORTE  INFORMÁTICO Y TECNOLÓGICO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 (Continúa)</a:t>
            </a:r>
            <a:endParaRPr lang="es-ES_tradnl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Controlar las entradas y salidas del almacén de insumos y equipos tecnológicos de la dependencia. </a:t>
            </a: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Realizar mantenimiento correctivo a los equipos de cómputo de la Defensoría Pública.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Asesorar y capacitar al personal en general en la utilización de programas básicos como Microsoft, Windows, Excel, entre otros.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Instalar, configurar y actualizar los softwares básicos a los equipos de cómputo de la Defensoría Pública como Office, Adobe Acrobat, Antivirus, entre otros.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Dar soporte técnico, presencial y remoto al personal de las oficinas centrales y foráneas previa autorización de la Dirección.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Administrar, configurar y verificar el buen funcionamiento de los antivirus de la dependencia.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Apoyar al llenado de formatos de transparencia, previa indicación y autorización de la Dirección.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Registrar y actualizar la información documental de los bienes informáticos.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Realizar respaldos mensuales de información de los equipos de cómputo y servidor de la dependencia.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Instalar y configurar las impresoras de las diferentes oficinas de la Defensoría Pública.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Crear y controlar los usuarios y contraseñas de los equipos de cómputo de la Defensoría Pública.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Realizar informes mensuales de actividades efectuadas.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 más no limitativas.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53"/>
          <p:cNvGrpSpPr>
            <a:grpSpLocks/>
          </p:cNvGrpSpPr>
          <p:nvPr/>
        </p:nvGrpSpPr>
        <p:grpSpPr bwMode="auto">
          <a:xfrm>
            <a:off x="1577975" y="8470231"/>
            <a:ext cx="5153025" cy="562643"/>
            <a:chOff x="994" y="5112"/>
            <a:chExt cx="3246" cy="338"/>
          </a:xfrm>
        </p:grpSpPr>
        <p:sp>
          <p:nvSpPr>
            <p:cNvPr id="15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16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>
                  <a:latin typeface="Arial" panose="020B0604020202020204" pitchFamily="34" charset="0"/>
                </a:rPr>
                <a:t>Responsable</a:t>
              </a:r>
              <a:endParaRPr lang="es-ES" altLang="es-MX" sz="1200" b="1">
                <a:latin typeface="Arial" panose="020B0604020202020204" pitchFamily="34" charset="0"/>
              </a:endParaRPr>
            </a:p>
          </p:txBody>
        </p:sp>
        <p:sp>
          <p:nvSpPr>
            <p:cNvPr id="17" name="Line 46"/>
            <p:cNvSpPr>
              <a:spLocks noChangeShapeType="1"/>
            </p:cNvSpPr>
            <p:nvPr/>
          </p:nvSpPr>
          <p:spPr bwMode="auto">
            <a:xfrm>
              <a:off x="257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8" name="Text Box 50"/>
            <p:cNvSpPr txBox="1">
              <a:spLocks noChangeArrowheads="1"/>
            </p:cNvSpPr>
            <p:nvPr/>
          </p:nvSpPr>
          <p:spPr bwMode="auto">
            <a:xfrm>
              <a:off x="2785" y="5129"/>
              <a:ext cx="1254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Dirección Administrativa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9" name="CuadroTexto 18"/>
          <p:cNvSpPr txBox="1"/>
          <p:nvPr/>
        </p:nvSpPr>
        <p:spPr>
          <a:xfrm>
            <a:off x="1588287" y="8755702"/>
            <a:ext cx="24961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Natalia del Rocío Sánchez García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4011834" y="8753744"/>
            <a:ext cx="27991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ES_tradnl" sz="1200" dirty="0" err="1"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  <a:endParaRPr lang="es-MX" sz="1200" dirty="0"/>
          </a:p>
        </p:txBody>
      </p:sp>
      <p:cxnSp>
        <p:nvCxnSpPr>
          <p:cNvPr id="21" name="Conector recto 20"/>
          <p:cNvCxnSpPr/>
          <p:nvPr/>
        </p:nvCxnSpPr>
        <p:spPr>
          <a:xfrm>
            <a:off x="1577975" y="8734405"/>
            <a:ext cx="5148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42533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grpSp>
        <p:nvGrpSpPr>
          <p:cNvPr id="5" name="Group 53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994" y="5112"/>
            <a:chExt cx="3246" cy="338"/>
          </a:xfrm>
        </p:grpSpPr>
        <p:sp>
          <p:nvSpPr>
            <p:cNvPr id="6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7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>
                  <a:latin typeface="Arial" panose="020B0604020202020204" pitchFamily="34" charset="0"/>
                </a:rPr>
                <a:t>Responsable</a:t>
              </a:r>
              <a:endParaRPr lang="es-ES" altLang="es-MX" sz="1200" b="1">
                <a:latin typeface="Arial" panose="020B0604020202020204" pitchFamily="34" charset="0"/>
              </a:endParaRPr>
            </a:p>
          </p:txBody>
        </p:sp>
        <p:sp>
          <p:nvSpPr>
            <p:cNvPr id="8" name="Line 46"/>
            <p:cNvSpPr>
              <a:spLocks noChangeShapeType="1"/>
            </p:cNvSpPr>
            <p:nvPr/>
          </p:nvSpPr>
          <p:spPr bwMode="auto">
            <a:xfrm>
              <a:off x="257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9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Text Box 50"/>
            <p:cNvSpPr txBox="1">
              <a:spLocks noChangeArrowheads="1"/>
            </p:cNvSpPr>
            <p:nvPr/>
          </p:nvSpPr>
          <p:spPr bwMode="auto">
            <a:xfrm>
              <a:off x="2783" y="5129"/>
              <a:ext cx="1254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Dirección Administrativa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1" name="CuadroTexto 10"/>
          <p:cNvSpPr txBox="1"/>
          <p:nvPr/>
        </p:nvSpPr>
        <p:spPr>
          <a:xfrm>
            <a:off x="2055881" y="8751681"/>
            <a:ext cx="16417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Elmo Pérez Colorado</a:t>
            </a:r>
            <a:endParaRPr lang="es-MX" sz="12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4011835" y="8751681"/>
            <a:ext cx="27991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ES_tradnl" sz="1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  <a:endParaRPr lang="es-ES_tradnl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556204" y="980560"/>
            <a:ext cx="517479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TRANSPORTE Y CORRESPONDENCIA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Transportar al personal en actos, eventos y asuntos oficiales en la capital del Estado, municipios y en el interior del país, así como realizar entrega de correspondencia.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_tradnl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Trasladar a los funcionarios de la Defensoría Pública a las Instancias que correspondan.</a:t>
            </a:r>
          </a:p>
          <a:p>
            <a:pPr lvl="0" algn="just"/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2075" lvl="0" indent="-92075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Mantener el vehículo oficial asignado limpio y ordenado.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Entregar la correspondencia a las instancias públicas y privadas que genere la Coordinación General de la Defensoría Pública.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Revisar que el vehículo oficial en su resguardo cuente con Seguro de Siniestros, Control Vehicular, etc.</a:t>
            </a:r>
          </a:p>
          <a:p>
            <a:pPr marL="228600" lvl="0" indent="-136525" algn="just">
              <a:buFont typeface="+mj-lt"/>
              <a:buAutoNum type="alphaLcParenR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2075" lvl="0" indent="-92075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Reportar a la Dirección cualquier siniestro que le ocurra al vehículo oficial.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Entregar a la Dirección los acuses de recibo de la correspondencia y paquetería foránea. 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Entrega y recepción de paquetería en la mensajería autorizada.</a:t>
            </a:r>
          </a:p>
          <a:p>
            <a:pPr lvl="0"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 más no limitativas.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5446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grpSp>
        <p:nvGrpSpPr>
          <p:cNvPr id="6" name="Group 53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994" y="5112"/>
            <a:chExt cx="3246" cy="338"/>
          </a:xfrm>
        </p:grpSpPr>
        <p:sp>
          <p:nvSpPr>
            <p:cNvPr id="7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8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>
                  <a:latin typeface="Arial" panose="020B0604020202020204" pitchFamily="34" charset="0"/>
                </a:rPr>
                <a:t>Responsable</a:t>
              </a:r>
              <a:endParaRPr lang="es-ES" altLang="es-MX" sz="1200" b="1">
                <a:latin typeface="Arial" panose="020B0604020202020204" pitchFamily="34" charset="0"/>
              </a:endParaRPr>
            </a:p>
          </p:txBody>
        </p:sp>
        <p:sp>
          <p:nvSpPr>
            <p:cNvPr id="9" name="Line 46"/>
            <p:cNvSpPr>
              <a:spLocks noChangeShapeType="1"/>
            </p:cNvSpPr>
            <p:nvPr/>
          </p:nvSpPr>
          <p:spPr bwMode="auto">
            <a:xfrm>
              <a:off x="257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1" name="Text Box 50"/>
            <p:cNvSpPr txBox="1">
              <a:spLocks noChangeArrowheads="1"/>
            </p:cNvSpPr>
            <p:nvPr/>
          </p:nvSpPr>
          <p:spPr bwMode="auto">
            <a:xfrm>
              <a:off x="2783" y="5129"/>
              <a:ext cx="1254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Dirección Administrativa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2" name="CuadroTexto 11"/>
          <p:cNvSpPr txBox="1"/>
          <p:nvPr/>
        </p:nvSpPr>
        <p:spPr>
          <a:xfrm>
            <a:off x="1736525" y="8751681"/>
            <a:ext cx="22353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Ingrid </a:t>
            </a:r>
            <a:r>
              <a:rPr lang="es-ES_tradnl" sz="1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Vianey</a:t>
            </a:r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Loredo Sánchez</a:t>
            </a:r>
            <a:endParaRPr lang="es-MX" sz="120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4011835" y="8751681"/>
            <a:ext cx="27991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ES_tradnl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1556204" y="977501"/>
            <a:ext cx="5174796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RECURSOS HUMANOS Y FINANCIEROS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Controlar y administrar operativamente los diferentes movimientos de altas, bajas, incidencias y prestaciones, así como el pago nominal que corresponde al personal adscrito, así como el registro de las actividades financieras de la programación presupuestal de acuerdo a las políticas emitidas.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_tradnl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Elaborar solicitud para pago de estimulo por puntualidad e incidencias conforme a la Ley de Trabajadores al Servicios de Gobierno del Estado y dar seguimiento al tramite ante la Dirección General de Recursos Humanos de Oficialía Mayor.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Realizar las ordenes de pago de fondo </a:t>
            </a:r>
            <a:r>
              <a:rPr lang="es-MX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revolvente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 y de pago a proveedores por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compras y servicios, y tramitarlas con previa autorización de la Dirección, a la Dirección de Control Presupuestal de la Secretaría de Finanzas.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Registrar las transferencias de recursos ante la Dirección General de Planeación y Presupuesto de la Secretaría de Finanzas, previa indicación de la Dirección.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Elaborar contratos de personal de conformidad con lo establecido en la normatividad de Oficialía Mayor.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Registrar oficios, citatorios y/o correspondencia en general para su distribución externa.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Recibir de Oficialía de Partes de la Coordinación General, la correspondencia de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la Dirección Administrativa,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registrarla y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turnarla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al área correspondiente, para su conocimiento y trámite.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Elaborar cheques y pólizas de ingresos y egresos por concepto de fondo </a:t>
            </a:r>
            <a:r>
              <a:rPr lang="es-MX" sz="1200" dirty="0" err="1">
                <a:latin typeface="Arial" panose="020B0604020202020204" pitchFamily="34" charset="0"/>
                <a:cs typeface="Arial" panose="020B0604020202020204" pitchFamily="34" charset="0"/>
              </a:rPr>
              <a:t>revolvente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 y viáticos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3890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grpSp>
        <p:nvGrpSpPr>
          <p:cNvPr id="5" name="Group 53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994" y="5112"/>
            <a:chExt cx="3246" cy="338"/>
          </a:xfrm>
        </p:grpSpPr>
        <p:sp>
          <p:nvSpPr>
            <p:cNvPr id="6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7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>
                  <a:latin typeface="Arial" panose="020B0604020202020204" pitchFamily="34" charset="0"/>
                </a:rPr>
                <a:t>Responsable</a:t>
              </a:r>
              <a:endParaRPr lang="es-ES" altLang="es-MX" sz="1200" b="1">
                <a:latin typeface="Arial" panose="020B0604020202020204" pitchFamily="34" charset="0"/>
              </a:endParaRPr>
            </a:p>
          </p:txBody>
        </p:sp>
        <p:sp>
          <p:nvSpPr>
            <p:cNvPr id="8" name="Line 46"/>
            <p:cNvSpPr>
              <a:spLocks noChangeShapeType="1"/>
            </p:cNvSpPr>
            <p:nvPr/>
          </p:nvSpPr>
          <p:spPr bwMode="auto">
            <a:xfrm>
              <a:off x="257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9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Text Box 50"/>
            <p:cNvSpPr txBox="1">
              <a:spLocks noChangeArrowheads="1"/>
            </p:cNvSpPr>
            <p:nvPr/>
          </p:nvSpPr>
          <p:spPr bwMode="auto">
            <a:xfrm>
              <a:off x="2783" y="5129"/>
              <a:ext cx="1254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Dirección Administrativa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1" name="CuadroTexto 10"/>
          <p:cNvSpPr txBox="1"/>
          <p:nvPr/>
        </p:nvSpPr>
        <p:spPr>
          <a:xfrm>
            <a:off x="1736525" y="8751681"/>
            <a:ext cx="22353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Ingrid </a:t>
            </a:r>
            <a:r>
              <a:rPr lang="es-ES_tradnl" sz="1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Vianey</a:t>
            </a:r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Loredo Sánchez</a:t>
            </a:r>
            <a:endParaRPr lang="es-MX" sz="12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4011834" y="8751681"/>
            <a:ext cx="27991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ES_tradnl"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  <a:endParaRPr lang="es-MX" sz="120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1556204" y="977501"/>
            <a:ext cx="51747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RECURSOS HUMANOS Y FINANCIEROS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(Continúa)</a:t>
            </a: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Elaborar documentos oficiales que le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solicite la Dirección.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Organizar y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archivar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los expedientes de asuntos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causen baja de conformidad con las disposiciones de la Ley de Archivos del Estado de San Luis Potosí y los lineamientos de la Comisión Estatal de Garantía de Acceso a la Información Pública (CEGAIP).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Revisar y analizar la información proporcionada por las unidades administrativas en forma integral, a efecto de elaborar y presentar a la Coordinación de Control Interno los proyectos institucionales de la Matriz, Mapa y Programa de Trabajo de Administración de Riesgos; el Reporte de Avance Trimestral al Programa de Trabajo de Administración de Riesgos; y el Reporte Anual del Comportamiento de los Riesgos.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Dar seguimiento permanente al Programa de Trabajo de Administración de Riesgos y actualizar el Reporte de Avance Trimestral. </a:t>
            </a:r>
          </a:p>
          <a:p>
            <a:pPr lvl="0"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 más no limitativas.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29467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556204" y="978018"/>
            <a:ext cx="5174796" cy="7663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SOPORTE TECNOLÓGICO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Administrar los recursos tecnológicos y dar mantenimiento a la infraestructura informática, con la finalidad de garantizar el buen funcionamiento de los equipos de la Defensoría Pública.</a:t>
            </a:r>
          </a:p>
          <a:p>
            <a:pPr algn="just"/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Apoyar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 la Dirección en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la publicación y actualización de la información en redes sociales relacionados con la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Coordinación.</a:t>
            </a:r>
            <a:endParaRPr lang="es-MX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Realizar mantenimiento correctivo a los equipos de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cómputo.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Instalar, configurar y actualizar los softwares básicos a los equipos de cómputo como Office, Adobe Acrobat, Antivirus, entre otros.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Asesorar y capacitar al personal en general en la utilización de programas básicos como Microsoft, Windows, Excel, entre otros.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Instalar y configurar las impresoras de las diferentes oficinas de la Defensoría Pública.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Dar soporte técnico, presencial y remoto al personal de las oficinas centrales y foráneas.</a:t>
            </a:r>
          </a:p>
          <a:p>
            <a:pPr lvl="0"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Instalar y dar mantenimiento al cableado e infraestructura de red en las oficinas centrales y foráneas. 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Administrar, configurar y verificar el buen funcionamiento del antivirus de la dependencia.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Elaborar los controles de inventarios de equipos de cómputo y tecnologías de la información.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Controlar las entradas y salidas del almacén de insumos y equipos tecnológicos. </a:t>
            </a: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2" name="Group 53"/>
          <p:cNvGrpSpPr>
            <a:grpSpLocks/>
          </p:cNvGrpSpPr>
          <p:nvPr/>
        </p:nvGrpSpPr>
        <p:grpSpPr bwMode="auto">
          <a:xfrm>
            <a:off x="1577975" y="8470231"/>
            <a:ext cx="5153025" cy="562643"/>
            <a:chOff x="994" y="5112"/>
            <a:chExt cx="3246" cy="338"/>
          </a:xfrm>
        </p:grpSpPr>
        <p:sp>
          <p:nvSpPr>
            <p:cNvPr id="23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24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>
                  <a:latin typeface="Arial" panose="020B0604020202020204" pitchFamily="34" charset="0"/>
                </a:rPr>
                <a:t>Responsable</a:t>
              </a:r>
              <a:endParaRPr lang="es-ES" altLang="es-MX" sz="1200" b="1">
                <a:latin typeface="Arial" panose="020B0604020202020204" pitchFamily="34" charset="0"/>
              </a:endParaRPr>
            </a:p>
          </p:txBody>
        </p:sp>
        <p:sp>
          <p:nvSpPr>
            <p:cNvPr id="25" name="Line 46"/>
            <p:cNvSpPr>
              <a:spLocks noChangeShapeType="1"/>
            </p:cNvSpPr>
            <p:nvPr/>
          </p:nvSpPr>
          <p:spPr bwMode="auto">
            <a:xfrm>
              <a:off x="257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6" name="Text Box 50"/>
            <p:cNvSpPr txBox="1">
              <a:spLocks noChangeArrowheads="1"/>
            </p:cNvSpPr>
            <p:nvPr/>
          </p:nvSpPr>
          <p:spPr bwMode="auto">
            <a:xfrm>
              <a:off x="2783" y="5129"/>
              <a:ext cx="1254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Dirección Administrativa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27" name="CuadroTexto 26"/>
          <p:cNvSpPr txBox="1"/>
          <p:nvPr/>
        </p:nvSpPr>
        <p:spPr>
          <a:xfrm>
            <a:off x="1798278" y="8755702"/>
            <a:ext cx="20762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Alma Enedina Durán Rosas</a:t>
            </a:r>
          </a:p>
        </p:txBody>
      </p:sp>
      <p:sp>
        <p:nvSpPr>
          <p:cNvPr id="28" name="CuadroTexto 27"/>
          <p:cNvSpPr txBox="1"/>
          <p:nvPr/>
        </p:nvSpPr>
        <p:spPr>
          <a:xfrm>
            <a:off x="4011834" y="8753744"/>
            <a:ext cx="27991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ES_tradnl" sz="1200" dirty="0" err="1"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  <a:endParaRPr lang="es-MX" sz="1200" dirty="0"/>
          </a:p>
        </p:txBody>
      </p:sp>
      <p:cxnSp>
        <p:nvCxnSpPr>
          <p:cNvPr id="29" name="Conector recto 28"/>
          <p:cNvCxnSpPr/>
          <p:nvPr/>
        </p:nvCxnSpPr>
        <p:spPr>
          <a:xfrm>
            <a:off x="1577975" y="8734405"/>
            <a:ext cx="5148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67442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556204" y="977988"/>
            <a:ext cx="51747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SOPORTE TECNOLÓGICO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(Continúa)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Apoyar en la elaboración del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Programa Anual de Trabajo del área de Soporte Tecnológico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 algn="just"/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 más no limitativas.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53"/>
          <p:cNvGrpSpPr>
            <a:grpSpLocks/>
          </p:cNvGrpSpPr>
          <p:nvPr/>
        </p:nvGrpSpPr>
        <p:grpSpPr bwMode="auto">
          <a:xfrm>
            <a:off x="1577975" y="8470231"/>
            <a:ext cx="5153025" cy="562643"/>
            <a:chOff x="994" y="5112"/>
            <a:chExt cx="3246" cy="338"/>
          </a:xfrm>
        </p:grpSpPr>
        <p:sp>
          <p:nvSpPr>
            <p:cNvPr id="15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24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>
                  <a:latin typeface="Arial" panose="020B0604020202020204" pitchFamily="34" charset="0"/>
                </a:rPr>
                <a:t>Responsable</a:t>
              </a:r>
              <a:endParaRPr lang="es-ES" altLang="es-MX" sz="1200" b="1">
                <a:latin typeface="Arial" panose="020B0604020202020204" pitchFamily="34" charset="0"/>
              </a:endParaRPr>
            </a:p>
          </p:txBody>
        </p:sp>
        <p:sp>
          <p:nvSpPr>
            <p:cNvPr id="25" name="Line 46"/>
            <p:cNvSpPr>
              <a:spLocks noChangeShapeType="1"/>
            </p:cNvSpPr>
            <p:nvPr/>
          </p:nvSpPr>
          <p:spPr bwMode="auto">
            <a:xfrm>
              <a:off x="257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6" name="Text Box 50"/>
            <p:cNvSpPr txBox="1">
              <a:spLocks noChangeArrowheads="1"/>
            </p:cNvSpPr>
            <p:nvPr/>
          </p:nvSpPr>
          <p:spPr bwMode="auto">
            <a:xfrm>
              <a:off x="2783" y="5129"/>
              <a:ext cx="1254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Dirección Administrativa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27" name="CuadroTexto 26"/>
          <p:cNvSpPr txBox="1"/>
          <p:nvPr/>
        </p:nvSpPr>
        <p:spPr>
          <a:xfrm>
            <a:off x="1798278" y="8755702"/>
            <a:ext cx="20762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Alma Enedina Durán Rosas</a:t>
            </a:r>
          </a:p>
        </p:txBody>
      </p:sp>
      <p:sp>
        <p:nvSpPr>
          <p:cNvPr id="28" name="CuadroTexto 27"/>
          <p:cNvSpPr txBox="1"/>
          <p:nvPr/>
        </p:nvSpPr>
        <p:spPr>
          <a:xfrm>
            <a:off x="4011834" y="8753744"/>
            <a:ext cx="27991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ES_tradnl" sz="1200" dirty="0" err="1"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  <a:endParaRPr lang="es-MX" sz="1200" dirty="0"/>
          </a:p>
        </p:txBody>
      </p:sp>
      <p:cxnSp>
        <p:nvCxnSpPr>
          <p:cNvPr id="29" name="Conector recto 28"/>
          <p:cNvCxnSpPr/>
          <p:nvPr/>
        </p:nvCxnSpPr>
        <p:spPr>
          <a:xfrm>
            <a:off x="1577975" y="8734405"/>
            <a:ext cx="5148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4952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grpSp>
        <p:nvGrpSpPr>
          <p:cNvPr id="5" name="Group 53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994" y="5112"/>
            <a:chExt cx="3246" cy="338"/>
          </a:xfrm>
        </p:grpSpPr>
        <p:sp>
          <p:nvSpPr>
            <p:cNvPr id="6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7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>
                  <a:latin typeface="Arial" panose="020B0604020202020204" pitchFamily="34" charset="0"/>
                </a:rPr>
                <a:t>Responsable</a:t>
              </a:r>
              <a:endParaRPr lang="es-ES" altLang="es-MX" sz="1200" b="1">
                <a:latin typeface="Arial" panose="020B0604020202020204" pitchFamily="34" charset="0"/>
              </a:endParaRPr>
            </a:p>
          </p:txBody>
        </p:sp>
        <p:sp>
          <p:nvSpPr>
            <p:cNvPr id="8" name="Line 46"/>
            <p:cNvSpPr>
              <a:spLocks noChangeShapeType="1"/>
            </p:cNvSpPr>
            <p:nvPr/>
          </p:nvSpPr>
          <p:spPr bwMode="auto">
            <a:xfrm>
              <a:off x="257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9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Text Box 50"/>
            <p:cNvSpPr txBox="1">
              <a:spLocks noChangeArrowheads="1"/>
            </p:cNvSpPr>
            <p:nvPr/>
          </p:nvSpPr>
          <p:spPr bwMode="auto">
            <a:xfrm>
              <a:off x="2783" y="5129"/>
              <a:ext cx="1254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Dirección Administrativa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1" name="CuadroTexto 10"/>
          <p:cNvSpPr txBox="1"/>
          <p:nvPr/>
        </p:nvSpPr>
        <p:spPr>
          <a:xfrm>
            <a:off x="1863399" y="8751681"/>
            <a:ext cx="2026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Juan Antonio Alfaro </a:t>
            </a:r>
            <a:r>
              <a:rPr lang="es-ES_tradnl" sz="1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Arcibar</a:t>
            </a:r>
            <a:endParaRPr lang="es-MX" sz="12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4011836" y="8751681"/>
            <a:ext cx="27991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ES_tradnl" sz="1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  <a:endParaRPr lang="es-ES_tradnl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567089" y="986416"/>
            <a:ext cx="5174796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ARCHIVO DE CONCENTRACIÓN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Clasificar, ordenar, resguardar y conservar los documentos entregados por las y los Defensores Públicos y que en apego a los Lineamientos en materia de Archivo, hayan causado baja; mismos que estén debidamente registrados e identificados para consultas extemporáneas, y en su caso, valorar posibles transferencias al archivo histórico.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Elaborar el Plan Anual de Trabajo del archivo de concentración, previa indicación y revisión de la Dirección.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Elaborar y actualizar el cuadro de clasificación archivística de la información generada por la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Dependencia, previa indicación y revisión de la Dirección.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Recibir y clasificar los expedientes transferidos por las y los Defensores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úblicos, de archivo de trámite a archivo de concentración en la base de datos electrónica.</a:t>
            </a:r>
          </a:p>
          <a:p>
            <a:pPr lvl="0"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Registrar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y resguardar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los expedientes remitidos por las áreas de la dependencia de conformidad a las características del Cuadro de Clasificación Archivística autorizado.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Elaborar las cédulas de identificación de los expedientes registrados y resguardados.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Elaborar el inventario general, previa revisión de la Dirección a efecto de generar los informes mensuales, trimestrales y anual para dar cumplimiento con el Plan Anual de Trabajo.</a:t>
            </a:r>
          </a:p>
          <a:p>
            <a:pPr lvl="0" algn="just"/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Elaborar el informe anual de trabajo del área de archivo de concentración, previa indicación, revisión y autorización de la Dirección.</a:t>
            </a:r>
          </a:p>
        </p:txBody>
      </p:sp>
    </p:spTree>
    <p:extLst>
      <p:ext uri="{BB962C8B-B14F-4D97-AF65-F5344CB8AC3E}">
        <p14:creationId xmlns:p14="http://schemas.microsoft.com/office/powerpoint/2010/main" val="41243531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grpSp>
        <p:nvGrpSpPr>
          <p:cNvPr id="5" name="Group 53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994" y="5112"/>
            <a:chExt cx="3246" cy="338"/>
          </a:xfrm>
        </p:grpSpPr>
        <p:sp>
          <p:nvSpPr>
            <p:cNvPr id="6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7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>
                  <a:latin typeface="Arial" panose="020B0604020202020204" pitchFamily="34" charset="0"/>
                </a:rPr>
                <a:t>Responsable</a:t>
              </a:r>
              <a:endParaRPr lang="es-ES" altLang="es-MX" sz="1200" b="1">
                <a:latin typeface="Arial" panose="020B0604020202020204" pitchFamily="34" charset="0"/>
              </a:endParaRPr>
            </a:p>
          </p:txBody>
        </p:sp>
        <p:sp>
          <p:nvSpPr>
            <p:cNvPr id="8" name="Line 46"/>
            <p:cNvSpPr>
              <a:spLocks noChangeShapeType="1"/>
            </p:cNvSpPr>
            <p:nvPr/>
          </p:nvSpPr>
          <p:spPr bwMode="auto">
            <a:xfrm>
              <a:off x="257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9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Text Box 50"/>
            <p:cNvSpPr txBox="1">
              <a:spLocks noChangeArrowheads="1"/>
            </p:cNvSpPr>
            <p:nvPr/>
          </p:nvSpPr>
          <p:spPr bwMode="auto">
            <a:xfrm>
              <a:off x="2783" y="5129"/>
              <a:ext cx="1254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Dirección Administrativa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1" name="CuadroTexto 10"/>
          <p:cNvSpPr txBox="1"/>
          <p:nvPr/>
        </p:nvSpPr>
        <p:spPr>
          <a:xfrm>
            <a:off x="1863399" y="8751681"/>
            <a:ext cx="2026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Juan Antonio Alfaro </a:t>
            </a:r>
            <a:r>
              <a:rPr lang="es-ES_tradnl" sz="1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Arcibar</a:t>
            </a:r>
            <a:endParaRPr lang="es-MX" sz="12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4011835" y="8751681"/>
            <a:ext cx="27991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ES_tradnl" sz="1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  <a:endParaRPr lang="es-ES_tradnl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556204" y="976760"/>
            <a:ext cx="517479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ARCHIVO DE CONCENTRACIÓN</a:t>
            </a:r>
          </a:p>
          <a:p>
            <a:pPr algn="ctr"/>
            <a:r>
              <a:rPr lang="es-MX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(Continúa)</a:t>
            </a:r>
            <a:endParaRPr lang="es-ES_tradnl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Llevar el proceso de transferencia secundaria de los expedientes que cuenten con el valor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histórico, previa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autorización del Comité de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Transparencia y los demás criterios que la Ley de Archivos del Estado establezca.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Llevar el proceso de destrucción de los expedientes que no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cuenten con el valor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histórico, previa autorización del Comité de Transparencia y de los demás criterios de la Ley de Archivos del Estado establezca. </a:t>
            </a:r>
          </a:p>
          <a:p>
            <a:pPr lvl="0"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Atender las solicitudes de consulta, préstamo, reproducción de expedientes y documentación oficial entregada en el área, previa indicación de la Dirección.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Dar seguimiento a la gestión de las solicitudes de consulta, préstamo, reproducción de expedientes y documentación oficial que haya sido enviada al Archivo General del Estado y realizar la devolución de los expedientes y documentación oficial solicitada.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Estas actividades son enunciativas más no limitativas.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3204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21485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AUTORIZACIÓN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220469" y="2596045"/>
            <a:ext cx="4415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MX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MX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Directora Administrativa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815471" y="5039082"/>
            <a:ext cx="32317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Gonzalo Ortuño Castro</a:t>
            </a:r>
            <a:endParaRPr lang="es-MX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Director </a:t>
            </a:r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de Organización y Métodos</a:t>
            </a:r>
            <a:endParaRPr lang="es-MX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683419" y="8437109"/>
            <a:ext cx="29240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Ada Amelia Andrade Contreras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503324" y="8438932"/>
            <a:ext cx="25027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2813241" y="3718814"/>
            <a:ext cx="12282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REVISO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393122" y="6871331"/>
            <a:ext cx="2644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COORDINADORA GENERAL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DE LA DEFENSORÍA PÚBLICA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3827697" y="6884775"/>
            <a:ext cx="2640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OFICIAL MAYOR </a:t>
            </a:r>
          </a:p>
          <a:p>
            <a:pPr algn="ctr"/>
            <a:r>
              <a:rPr lang="es-ES_tradnl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PODER </a:t>
            </a:r>
            <a:r>
              <a:rPr lang="es-ES_tradnl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EJECUTIVO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894988" y="996128"/>
            <a:ext cx="50735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RESPONSABLE DE LA FORMULACIÓN DEL </a:t>
            </a:r>
          </a:p>
          <a:p>
            <a:pPr algn="ctr"/>
            <a:r>
              <a:rPr lang="es-ES_tradnl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MANUAL DE ORGANIZACIÓN DE LA </a:t>
            </a:r>
          </a:p>
          <a:p>
            <a:pPr algn="ctr"/>
            <a:r>
              <a:rPr lang="es-ES_tradnl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DIRECCIÓN ADMINISTRATIVA</a:t>
            </a:r>
            <a:endParaRPr lang="es-MX" i="1" dirty="0"/>
          </a:p>
        </p:txBody>
      </p:sp>
      <p:cxnSp>
        <p:nvCxnSpPr>
          <p:cNvPr id="18" name="Conector recto 17"/>
          <p:cNvCxnSpPr/>
          <p:nvPr/>
        </p:nvCxnSpPr>
        <p:spPr>
          <a:xfrm>
            <a:off x="1926170" y="2590800"/>
            <a:ext cx="306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/>
          <p:cNvCxnSpPr/>
          <p:nvPr/>
        </p:nvCxnSpPr>
        <p:spPr>
          <a:xfrm>
            <a:off x="581489" y="8432357"/>
            <a:ext cx="23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/>
          <p:cNvCxnSpPr/>
          <p:nvPr/>
        </p:nvCxnSpPr>
        <p:spPr>
          <a:xfrm>
            <a:off x="3952594" y="8432357"/>
            <a:ext cx="23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uadroTexto 20"/>
          <p:cNvSpPr txBox="1"/>
          <p:nvPr/>
        </p:nvSpPr>
        <p:spPr>
          <a:xfrm>
            <a:off x="2656691" y="6027783"/>
            <a:ext cx="15456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AUTORIZAN</a:t>
            </a:r>
          </a:p>
        </p:txBody>
      </p:sp>
      <p:cxnSp>
        <p:nvCxnSpPr>
          <p:cNvPr id="17" name="Conector recto 17"/>
          <p:cNvCxnSpPr/>
          <p:nvPr/>
        </p:nvCxnSpPr>
        <p:spPr>
          <a:xfrm>
            <a:off x="1915029" y="5032448"/>
            <a:ext cx="306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922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5"/>
          <p:cNvSpPr>
            <a:spLocks noChangeArrowheads="1"/>
          </p:cNvSpPr>
          <p:nvPr/>
        </p:nvSpPr>
        <p:spPr bwMode="auto">
          <a:xfrm>
            <a:off x="0" y="57150"/>
            <a:ext cx="1443038" cy="9086850"/>
          </a:xfrm>
          <a:prstGeom prst="rect">
            <a:avLst/>
          </a:prstGeom>
          <a:solidFill>
            <a:srgbClr val="F8F8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2400"/>
          </a:p>
        </p:txBody>
      </p:sp>
      <p:sp>
        <p:nvSpPr>
          <p:cNvPr id="8" name="Rectangle 5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9" name="Text Box 57"/>
          <p:cNvSpPr txBox="1">
            <a:spLocks noChangeArrowheads="1"/>
          </p:cNvSpPr>
          <p:nvPr/>
        </p:nvSpPr>
        <p:spPr bwMode="auto">
          <a:xfrm>
            <a:off x="63500" y="57150"/>
            <a:ext cx="6845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CONTROL DE ACTUALIZACIONES</a:t>
            </a:r>
          </a:p>
        </p:txBody>
      </p:sp>
      <p:sp>
        <p:nvSpPr>
          <p:cNvPr id="10" name="Line 58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1" name="Text Box 59"/>
          <p:cNvSpPr txBox="1">
            <a:spLocks noChangeArrowheads="1"/>
          </p:cNvSpPr>
          <p:nvPr/>
        </p:nvSpPr>
        <p:spPr bwMode="auto">
          <a:xfrm>
            <a:off x="423863" y="965200"/>
            <a:ext cx="9540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200" b="1" i="1">
                <a:latin typeface="Arial" panose="020B0604020202020204" pitchFamily="34" charset="0"/>
              </a:rPr>
              <a:t>ELABORO</a:t>
            </a:r>
          </a:p>
        </p:txBody>
      </p:sp>
      <p:sp>
        <p:nvSpPr>
          <p:cNvPr id="12" name="Text Box 60"/>
          <p:cNvSpPr txBox="1">
            <a:spLocks noChangeArrowheads="1"/>
          </p:cNvSpPr>
          <p:nvPr/>
        </p:nvSpPr>
        <p:spPr bwMode="auto">
          <a:xfrm>
            <a:off x="3308350" y="1587500"/>
            <a:ext cx="6270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000" b="1">
                <a:latin typeface="Arial" panose="020B0604020202020204" pitchFamily="34" charset="0"/>
              </a:rPr>
              <a:t>FECHA</a:t>
            </a:r>
          </a:p>
        </p:txBody>
      </p:sp>
      <p:sp>
        <p:nvSpPr>
          <p:cNvPr id="13" name="Text Box 61"/>
          <p:cNvSpPr txBox="1">
            <a:spLocks noChangeArrowheads="1"/>
          </p:cNvSpPr>
          <p:nvPr/>
        </p:nvSpPr>
        <p:spPr bwMode="auto">
          <a:xfrm>
            <a:off x="403225" y="2286000"/>
            <a:ext cx="7556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000" b="1">
                <a:latin typeface="Arial" panose="020B0604020202020204" pitchFamily="34" charset="0"/>
              </a:rPr>
              <a:t>NOMBRE</a:t>
            </a:r>
          </a:p>
        </p:txBody>
      </p:sp>
      <p:sp>
        <p:nvSpPr>
          <p:cNvPr id="14" name="Text Box 62"/>
          <p:cNvSpPr txBox="1">
            <a:spLocks noChangeArrowheads="1"/>
          </p:cNvSpPr>
          <p:nvPr/>
        </p:nvSpPr>
        <p:spPr bwMode="auto">
          <a:xfrm>
            <a:off x="3978275" y="2286000"/>
            <a:ext cx="59213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000" b="1">
                <a:latin typeface="Arial" panose="020B0604020202020204" pitchFamily="34" charset="0"/>
              </a:rPr>
              <a:t>FIRMA</a:t>
            </a:r>
          </a:p>
        </p:txBody>
      </p:sp>
      <p:sp>
        <p:nvSpPr>
          <p:cNvPr id="15" name="Line 63"/>
          <p:cNvSpPr>
            <a:spLocks noChangeShapeType="1"/>
          </p:cNvSpPr>
          <p:nvPr/>
        </p:nvSpPr>
        <p:spPr bwMode="auto">
          <a:xfrm>
            <a:off x="501650" y="2324100"/>
            <a:ext cx="3117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6" name="Line 64"/>
          <p:cNvSpPr>
            <a:spLocks noChangeShapeType="1"/>
          </p:cNvSpPr>
          <p:nvPr/>
        </p:nvSpPr>
        <p:spPr bwMode="auto">
          <a:xfrm>
            <a:off x="4064000" y="2324100"/>
            <a:ext cx="1314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7" name="Text Box 65"/>
          <p:cNvSpPr txBox="1">
            <a:spLocks noChangeArrowheads="1"/>
          </p:cNvSpPr>
          <p:nvPr/>
        </p:nvSpPr>
        <p:spPr bwMode="auto">
          <a:xfrm>
            <a:off x="403225" y="2905125"/>
            <a:ext cx="6619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000" b="1">
                <a:latin typeface="Arial" panose="020B0604020202020204" pitchFamily="34" charset="0"/>
              </a:rPr>
              <a:t>CARGO</a:t>
            </a:r>
          </a:p>
        </p:txBody>
      </p:sp>
      <p:sp>
        <p:nvSpPr>
          <p:cNvPr id="18" name="Line 66"/>
          <p:cNvSpPr>
            <a:spLocks noChangeShapeType="1"/>
          </p:cNvSpPr>
          <p:nvPr/>
        </p:nvSpPr>
        <p:spPr bwMode="auto">
          <a:xfrm>
            <a:off x="501650" y="2943225"/>
            <a:ext cx="3127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9" name="Line 67"/>
          <p:cNvSpPr>
            <a:spLocks noChangeShapeType="1"/>
          </p:cNvSpPr>
          <p:nvPr/>
        </p:nvSpPr>
        <p:spPr bwMode="auto">
          <a:xfrm>
            <a:off x="3416300" y="1609725"/>
            <a:ext cx="1962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0" name="Text Box 68"/>
          <p:cNvSpPr txBox="1">
            <a:spLocks noChangeArrowheads="1"/>
          </p:cNvSpPr>
          <p:nvPr/>
        </p:nvSpPr>
        <p:spPr bwMode="auto">
          <a:xfrm>
            <a:off x="2171700" y="3530600"/>
            <a:ext cx="14493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200" b="1" i="1">
                <a:latin typeface="Arial" panose="020B0604020202020204" pitchFamily="34" charset="0"/>
              </a:rPr>
              <a:t>ACTUALIZACION</a:t>
            </a:r>
          </a:p>
        </p:txBody>
      </p:sp>
      <p:sp>
        <p:nvSpPr>
          <p:cNvPr id="21" name="Text Box 70"/>
          <p:cNvSpPr txBox="1">
            <a:spLocks noChangeArrowheads="1"/>
          </p:cNvSpPr>
          <p:nvPr/>
        </p:nvSpPr>
        <p:spPr bwMode="auto">
          <a:xfrm>
            <a:off x="263525" y="3960813"/>
            <a:ext cx="279241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000" b="1">
                <a:latin typeface="Arial" panose="020B0604020202020204" pitchFamily="34" charset="0"/>
              </a:rPr>
              <a:t>PARTE DEL MANUAL QUE SE ACTUALIZA</a:t>
            </a:r>
          </a:p>
        </p:txBody>
      </p:sp>
      <p:sp>
        <p:nvSpPr>
          <p:cNvPr id="22" name="Line 71"/>
          <p:cNvSpPr>
            <a:spLocks noChangeShapeType="1"/>
          </p:cNvSpPr>
          <p:nvPr/>
        </p:nvSpPr>
        <p:spPr bwMode="auto">
          <a:xfrm>
            <a:off x="361950" y="4440238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3" name="Text Box 72"/>
          <p:cNvSpPr txBox="1">
            <a:spLocks noChangeArrowheads="1"/>
          </p:cNvSpPr>
          <p:nvPr/>
        </p:nvSpPr>
        <p:spPr bwMode="auto">
          <a:xfrm>
            <a:off x="263525" y="5462588"/>
            <a:ext cx="23050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000" b="1">
                <a:latin typeface="Arial" panose="020B0604020202020204" pitchFamily="34" charset="0"/>
              </a:rPr>
              <a:t>SECCIONES QUE SE MODIFICA(N)</a:t>
            </a:r>
          </a:p>
        </p:txBody>
      </p:sp>
      <p:sp>
        <p:nvSpPr>
          <p:cNvPr id="24" name="Text Box 75"/>
          <p:cNvSpPr txBox="1">
            <a:spLocks noChangeArrowheads="1"/>
          </p:cNvSpPr>
          <p:nvPr/>
        </p:nvSpPr>
        <p:spPr bwMode="auto">
          <a:xfrm>
            <a:off x="855663" y="6938963"/>
            <a:ext cx="765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1200" b="1" i="1">
                <a:latin typeface="Arial" panose="020B0604020202020204" pitchFamily="34" charset="0"/>
              </a:rPr>
              <a:t>REVISO</a:t>
            </a:r>
          </a:p>
        </p:txBody>
      </p:sp>
      <p:sp>
        <p:nvSpPr>
          <p:cNvPr id="25" name="Line 78"/>
          <p:cNvSpPr>
            <a:spLocks noChangeShapeType="1"/>
          </p:cNvSpPr>
          <p:nvPr/>
        </p:nvSpPr>
        <p:spPr bwMode="auto">
          <a:xfrm>
            <a:off x="104775" y="8202613"/>
            <a:ext cx="2105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6" name="Line 79"/>
          <p:cNvSpPr>
            <a:spLocks noChangeShapeType="1"/>
          </p:cNvSpPr>
          <p:nvPr/>
        </p:nvSpPr>
        <p:spPr bwMode="auto">
          <a:xfrm>
            <a:off x="2336800" y="8202613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7" name="Line 80"/>
          <p:cNvSpPr>
            <a:spLocks noChangeShapeType="1"/>
          </p:cNvSpPr>
          <p:nvPr/>
        </p:nvSpPr>
        <p:spPr bwMode="auto">
          <a:xfrm flipV="1">
            <a:off x="4629150" y="8201025"/>
            <a:ext cx="20955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8" name="35 CuadroTexto"/>
          <p:cNvSpPr txBox="1">
            <a:spLocks noChangeArrowheads="1"/>
          </p:cNvSpPr>
          <p:nvPr/>
        </p:nvSpPr>
        <p:spPr bwMode="auto">
          <a:xfrm>
            <a:off x="325438" y="8212138"/>
            <a:ext cx="166211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000" b="1" dirty="0">
                <a:latin typeface="Arial" panose="020B0604020202020204" pitchFamily="34" charset="0"/>
                <a:cs typeface="Arial" panose="020B0604020202020204" pitchFamily="34" charset="0"/>
              </a:rPr>
              <a:t>Director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000" b="1" dirty="0">
                <a:latin typeface="Arial" panose="020B0604020202020204" pitchFamily="34" charset="0"/>
                <a:cs typeface="Arial" panose="020B0604020202020204" pitchFamily="34" charset="0"/>
              </a:rPr>
              <a:t>Organización y Métodos</a:t>
            </a:r>
          </a:p>
        </p:txBody>
      </p:sp>
      <p:sp>
        <p:nvSpPr>
          <p:cNvPr id="29" name="Text Box 77"/>
          <p:cNvSpPr txBox="1">
            <a:spLocks noChangeArrowheads="1"/>
          </p:cNvSpPr>
          <p:nvPr/>
        </p:nvSpPr>
        <p:spPr bwMode="auto">
          <a:xfrm>
            <a:off x="3786188" y="6910388"/>
            <a:ext cx="14192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1200" b="1" i="1">
                <a:latin typeface="Arial" panose="020B0604020202020204" pitchFamily="34" charset="0"/>
              </a:rPr>
              <a:t>A U T O R I Z A N</a:t>
            </a:r>
          </a:p>
        </p:txBody>
      </p:sp>
      <p:sp>
        <p:nvSpPr>
          <p:cNvPr id="30" name="Line 71"/>
          <p:cNvSpPr>
            <a:spLocks noChangeShapeType="1"/>
          </p:cNvSpPr>
          <p:nvPr/>
        </p:nvSpPr>
        <p:spPr bwMode="auto">
          <a:xfrm>
            <a:off x="361950" y="4692650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1" name="Line 71"/>
          <p:cNvSpPr>
            <a:spLocks noChangeShapeType="1"/>
          </p:cNvSpPr>
          <p:nvPr/>
        </p:nvSpPr>
        <p:spPr bwMode="auto">
          <a:xfrm>
            <a:off x="361950" y="4945063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2" name="Line 71"/>
          <p:cNvSpPr>
            <a:spLocks noChangeShapeType="1"/>
          </p:cNvSpPr>
          <p:nvPr/>
        </p:nvSpPr>
        <p:spPr bwMode="auto">
          <a:xfrm>
            <a:off x="361950" y="5181600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3" name="Line 71"/>
          <p:cNvSpPr>
            <a:spLocks noChangeShapeType="1"/>
          </p:cNvSpPr>
          <p:nvPr/>
        </p:nvSpPr>
        <p:spPr bwMode="auto">
          <a:xfrm>
            <a:off x="361950" y="5954713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4" name="Line 71"/>
          <p:cNvSpPr>
            <a:spLocks noChangeShapeType="1"/>
          </p:cNvSpPr>
          <p:nvPr/>
        </p:nvSpPr>
        <p:spPr bwMode="auto">
          <a:xfrm>
            <a:off x="361950" y="6207125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5" name="Line 71"/>
          <p:cNvSpPr>
            <a:spLocks noChangeShapeType="1"/>
          </p:cNvSpPr>
          <p:nvPr/>
        </p:nvSpPr>
        <p:spPr bwMode="auto">
          <a:xfrm>
            <a:off x="361950" y="6457950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6" name="Line 71"/>
          <p:cNvSpPr>
            <a:spLocks noChangeShapeType="1"/>
          </p:cNvSpPr>
          <p:nvPr/>
        </p:nvSpPr>
        <p:spPr bwMode="auto">
          <a:xfrm>
            <a:off x="361950" y="6694488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842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25463</TotalTime>
  <Words>2591</Words>
  <Application>Microsoft Office PowerPoint</Application>
  <PresentationFormat>Carta (216 x 279 mm)</PresentationFormat>
  <Paragraphs>710</Paragraphs>
  <Slides>35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42" baseType="lpstr">
      <vt:lpstr>Arial Unicode MS</vt:lpstr>
      <vt:lpstr>Arial</vt:lpstr>
      <vt:lpstr>Calibri</vt:lpstr>
      <vt:lpstr>Calibri Light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DURAN</dc:creator>
  <cp:lastModifiedBy>Citlalli</cp:lastModifiedBy>
  <cp:revision>680</cp:revision>
  <cp:lastPrinted>2020-07-13T15:46:21Z</cp:lastPrinted>
  <dcterms:created xsi:type="dcterms:W3CDTF">2016-04-08T15:26:57Z</dcterms:created>
  <dcterms:modified xsi:type="dcterms:W3CDTF">2024-03-10T20:33:25Z</dcterms:modified>
</cp:coreProperties>
</file>