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0" r:id="rId4"/>
    <p:sldId id="261" r:id="rId5"/>
    <p:sldId id="262" r:id="rId6"/>
    <p:sldId id="263" r:id="rId7"/>
    <p:sldId id="259" r:id="rId8"/>
  </p:sldIdLst>
  <p:sldSz cx="12192000" cy="6858000"/>
  <p:notesSz cx="6858000" cy="9144000"/>
  <p:defaultTextStyle>
    <a:defPPr>
      <a:defRPr lang="es-MX"/>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496" autoAdjust="0"/>
  </p:normalViewPr>
  <p:slideViewPr>
    <p:cSldViewPr snapToGrid="0">
      <p:cViewPr varScale="1">
        <p:scale>
          <a:sx n="47" d="100"/>
          <a:sy n="47" d="100"/>
        </p:scale>
        <p:origin x="42" y="3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E652CC15-CEAE-480A-A89F-36820A4A5C8D}" type="datetimeFigureOut">
              <a:rPr lang="es-MX"/>
              <a:pPr>
                <a:defRPr/>
              </a:pPr>
              <a:t>11/02/2025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CBEEEBF-A54E-4C86-836B-F5E686B0A6F7}" type="slidenum">
              <a:rPr lang="es-MX" altLang="es-MX"/>
              <a:pPr/>
              <a:t>‹Nº›</a:t>
            </a:fld>
            <a:endParaRPr lang="es-MX" altLang="es-MX"/>
          </a:p>
        </p:txBody>
      </p:sp>
    </p:spTree>
    <p:extLst>
      <p:ext uri="{BB962C8B-B14F-4D97-AF65-F5344CB8AC3E}">
        <p14:creationId xmlns:p14="http://schemas.microsoft.com/office/powerpoint/2010/main" val="23274961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a:p>
        </p:txBody>
      </p:sp>
      <p:sp>
        <p:nvSpPr>
          <p:cNvPr id="6148" name="Marcador de encabezado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s-MX" altLang="es-MX"/>
          </a:p>
        </p:txBody>
      </p:sp>
      <p:sp>
        <p:nvSpPr>
          <p:cNvPr id="6149" name="Marcador de fecha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B951AB7F-8221-4F24-AC7C-7CAC91CD27EC}" type="datetime1">
              <a:rPr lang="es-MX" altLang="es-MX"/>
              <a:pPr/>
              <a:t>11/02/2025</a:t>
            </a:fld>
            <a:endParaRPr lang="es-MX" altLang="es-MX"/>
          </a:p>
        </p:txBody>
      </p:sp>
      <p:sp>
        <p:nvSpPr>
          <p:cNvPr id="6150" name="Marcador de pie de página 5"/>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s-MX" altLang="es-MX"/>
          </a:p>
        </p:txBody>
      </p:sp>
      <p:sp>
        <p:nvSpPr>
          <p:cNvPr id="6151" name="Marcador de número de diapositiva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92293854-3675-4879-8C6C-DB064C028D87}" type="slidenum">
              <a:rPr lang="es-MX" altLang="es-MX"/>
              <a:pPr/>
              <a:t>7</a:t>
            </a:fld>
            <a:endParaRPr lang="es-MX"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lvl1pPr>
              <a:defRPr/>
            </a:lvl1pPr>
          </a:lstStyle>
          <a:p>
            <a:pPr>
              <a:defRPr/>
            </a:pPr>
            <a:fld id="{93025468-2FF3-468C-B30B-CADEEFAFBC36}" type="datetimeFigureOut">
              <a:rPr lang="es-MX"/>
              <a:pPr>
                <a:defRPr/>
              </a:pPr>
              <a:t>11/02/2025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ED1E9930-E3E2-4D12-BADB-22C5F203D0B0}" type="slidenum">
              <a:rPr lang="es-MX" altLang="es-MX"/>
              <a:pPr/>
              <a:t>‹Nº›</a:t>
            </a:fld>
            <a:endParaRPr lang="es-MX" altLang="es-MX"/>
          </a:p>
        </p:txBody>
      </p:sp>
    </p:spTree>
    <p:extLst>
      <p:ext uri="{BB962C8B-B14F-4D97-AF65-F5344CB8AC3E}">
        <p14:creationId xmlns:p14="http://schemas.microsoft.com/office/powerpoint/2010/main" val="45211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60C7310A-0892-46BF-AF85-896CD5DA03B1}" type="datetimeFigureOut">
              <a:rPr lang="es-MX"/>
              <a:pPr>
                <a:defRPr/>
              </a:pPr>
              <a:t>11/02/2025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64A2BDBD-6016-4E37-9698-E043B5985015}" type="slidenum">
              <a:rPr lang="es-MX" altLang="es-MX"/>
              <a:pPr/>
              <a:t>‹Nº›</a:t>
            </a:fld>
            <a:endParaRPr lang="es-MX" altLang="es-MX"/>
          </a:p>
        </p:txBody>
      </p:sp>
    </p:spTree>
    <p:extLst>
      <p:ext uri="{BB962C8B-B14F-4D97-AF65-F5344CB8AC3E}">
        <p14:creationId xmlns:p14="http://schemas.microsoft.com/office/powerpoint/2010/main" val="134823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DD3E75B8-A86A-4984-A928-883FC0ECF1EB}" type="datetimeFigureOut">
              <a:rPr lang="es-MX"/>
              <a:pPr>
                <a:defRPr/>
              </a:pPr>
              <a:t>11/02/2025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9C0DD391-0FDA-412A-8DF3-BAFBC1134CC4}" type="slidenum">
              <a:rPr lang="es-MX" altLang="es-MX"/>
              <a:pPr/>
              <a:t>‹Nº›</a:t>
            </a:fld>
            <a:endParaRPr lang="es-MX" altLang="es-MX"/>
          </a:p>
        </p:txBody>
      </p:sp>
    </p:spTree>
    <p:extLst>
      <p:ext uri="{BB962C8B-B14F-4D97-AF65-F5344CB8AC3E}">
        <p14:creationId xmlns:p14="http://schemas.microsoft.com/office/powerpoint/2010/main" val="2417600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3"/>
          <p:cNvSpPr>
            <a:spLocks noGrp="1"/>
          </p:cNvSpPr>
          <p:nvPr>
            <p:ph type="dt" sz="half" idx="10"/>
          </p:nvPr>
        </p:nvSpPr>
        <p:spPr/>
        <p:txBody>
          <a:bodyPr/>
          <a:lstStyle>
            <a:lvl1pPr>
              <a:defRPr/>
            </a:lvl1pPr>
          </a:lstStyle>
          <a:p>
            <a:pPr>
              <a:defRPr/>
            </a:pPr>
            <a:fld id="{53854650-8E4A-498D-A333-EC291E3F113C}" type="datetimeFigureOut">
              <a:rPr lang="es-MX"/>
              <a:pPr>
                <a:defRPr/>
              </a:pPr>
              <a:t>11/02/2025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F2BE9DAA-0A50-473A-BDC9-1A131185105B}" type="slidenum">
              <a:rPr lang="es-MX" altLang="es-MX"/>
              <a:pPr/>
              <a:t>‹Nº›</a:t>
            </a:fld>
            <a:endParaRPr lang="es-MX" altLang="es-MX"/>
          </a:p>
        </p:txBody>
      </p:sp>
    </p:spTree>
    <p:extLst>
      <p:ext uri="{BB962C8B-B14F-4D97-AF65-F5344CB8AC3E}">
        <p14:creationId xmlns:p14="http://schemas.microsoft.com/office/powerpoint/2010/main" val="71529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3"/>
          <p:cNvSpPr>
            <a:spLocks noGrp="1"/>
          </p:cNvSpPr>
          <p:nvPr>
            <p:ph type="dt" sz="half" idx="10"/>
          </p:nvPr>
        </p:nvSpPr>
        <p:spPr/>
        <p:txBody>
          <a:bodyPr/>
          <a:lstStyle>
            <a:lvl1pPr>
              <a:defRPr/>
            </a:lvl1pPr>
          </a:lstStyle>
          <a:p>
            <a:pPr>
              <a:defRPr/>
            </a:pPr>
            <a:fld id="{46BCF5E7-0835-477C-AA77-CF3A22D78489}" type="datetimeFigureOut">
              <a:rPr lang="es-MX"/>
              <a:pPr>
                <a:defRPr/>
              </a:pPr>
              <a:t>11/02/2025</a:t>
            </a:fld>
            <a:endParaRPr lang="es-MX"/>
          </a:p>
        </p:txBody>
      </p:sp>
      <p:sp>
        <p:nvSpPr>
          <p:cNvPr id="8" name="Marcador de pie de página 4"/>
          <p:cNvSpPr>
            <a:spLocks noGrp="1"/>
          </p:cNvSpPr>
          <p:nvPr>
            <p:ph type="ftr" sz="quarter" idx="11"/>
          </p:nvPr>
        </p:nvSpPr>
        <p:spPr/>
        <p:txBody>
          <a:bodyPr/>
          <a:lstStyle>
            <a:lvl1pPr>
              <a:defRPr/>
            </a:lvl1pPr>
          </a:lstStyle>
          <a:p>
            <a:pPr>
              <a:defRPr/>
            </a:pPr>
            <a:endParaRPr lang="es-MX"/>
          </a:p>
        </p:txBody>
      </p:sp>
      <p:sp>
        <p:nvSpPr>
          <p:cNvPr id="9" name="Marcador de número de diapositiva 5"/>
          <p:cNvSpPr>
            <a:spLocks noGrp="1"/>
          </p:cNvSpPr>
          <p:nvPr>
            <p:ph type="sldNum" sz="quarter" idx="12"/>
          </p:nvPr>
        </p:nvSpPr>
        <p:spPr/>
        <p:txBody>
          <a:bodyPr/>
          <a:lstStyle>
            <a:lvl1pPr>
              <a:defRPr/>
            </a:lvl1pPr>
          </a:lstStyle>
          <a:p>
            <a:fld id="{AD21BBFB-E870-4DAD-BAE2-9822FF3CEEFE}" type="slidenum">
              <a:rPr lang="es-MX" altLang="es-MX"/>
              <a:pPr/>
              <a:t>‹Nº›</a:t>
            </a:fld>
            <a:endParaRPr lang="es-MX" altLang="es-MX"/>
          </a:p>
        </p:txBody>
      </p:sp>
    </p:spTree>
    <p:extLst>
      <p:ext uri="{BB962C8B-B14F-4D97-AF65-F5344CB8AC3E}">
        <p14:creationId xmlns:p14="http://schemas.microsoft.com/office/powerpoint/2010/main" val="388230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3"/>
          <p:cNvSpPr>
            <a:spLocks noGrp="1"/>
          </p:cNvSpPr>
          <p:nvPr>
            <p:ph type="dt" sz="half" idx="10"/>
          </p:nvPr>
        </p:nvSpPr>
        <p:spPr/>
        <p:txBody>
          <a:bodyPr/>
          <a:lstStyle>
            <a:lvl1pPr>
              <a:defRPr/>
            </a:lvl1pPr>
          </a:lstStyle>
          <a:p>
            <a:pPr>
              <a:defRPr/>
            </a:pPr>
            <a:fld id="{9873FEC6-65D8-40EC-BAFB-27D566A64E2E}" type="datetimeFigureOut">
              <a:rPr lang="es-MX"/>
              <a:pPr>
                <a:defRPr/>
              </a:pPr>
              <a:t>11/02/2025</a:t>
            </a:fld>
            <a:endParaRPr lang="es-MX"/>
          </a:p>
        </p:txBody>
      </p:sp>
      <p:sp>
        <p:nvSpPr>
          <p:cNvPr id="4" name="Marcador de pie de página 4"/>
          <p:cNvSpPr>
            <a:spLocks noGrp="1"/>
          </p:cNvSpPr>
          <p:nvPr>
            <p:ph type="ftr" sz="quarter" idx="11"/>
          </p:nvPr>
        </p:nvSpPr>
        <p:spPr/>
        <p:txBody>
          <a:bodyPr/>
          <a:lstStyle>
            <a:lvl1pPr>
              <a:defRPr/>
            </a:lvl1pPr>
          </a:lstStyle>
          <a:p>
            <a:pPr>
              <a:defRPr/>
            </a:pPr>
            <a:endParaRPr lang="es-MX"/>
          </a:p>
        </p:txBody>
      </p:sp>
      <p:sp>
        <p:nvSpPr>
          <p:cNvPr id="5" name="Marcador de número de diapositiva 5"/>
          <p:cNvSpPr>
            <a:spLocks noGrp="1"/>
          </p:cNvSpPr>
          <p:nvPr>
            <p:ph type="sldNum" sz="quarter" idx="12"/>
          </p:nvPr>
        </p:nvSpPr>
        <p:spPr/>
        <p:txBody>
          <a:bodyPr/>
          <a:lstStyle>
            <a:lvl1pPr>
              <a:defRPr/>
            </a:lvl1pPr>
          </a:lstStyle>
          <a:p>
            <a:fld id="{45E9A3B1-6387-4F57-9A23-05944B24BD91}" type="slidenum">
              <a:rPr lang="es-MX" altLang="es-MX"/>
              <a:pPr/>
              <a:t>‹Nº›</a:t>
            </a:fld>
            <a:endParaRPr lang="es-MX" altLang="es-MX"/>
          </a:p>
        </p:txBody>
      </p:sp>
    </p:spTree>
    <p:extLst>
      <p:ext uri="{BB962C8B-B14F-4D97-AF65-F5344CB8AC3E}">
        <p14:creationId xmlns:p14="http://schemas.microsoft.com/office/powerpoint/2010/main" val="1539739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940166B7-D753-4B5A-B08B-AA5A8D7C9EA2}" type="datetimeFigureOut">
              <a:rPr lang="es-MX"/>
              <a:pPr>
                <a:defRPr/>
              </a:pPr>
              <a:t>11/02/2025</a:t>
            </a:fld>
            <a:endParaRPr lang="es-MX"/>
          </a:p>
        </p:txBody>
      </p:sp>
      <p:sp>
        <p:nvSpPr>
          <p:cNvPr id="3" name="Marcador de pie de página 4"/>
          <p:cNvSpPr>
            <a:spLocks noGrp="1"/>
          </p:cNvSpPr>
          <p:nvPr>
            <p:ph type="ftr" sz="quarter" idx="11"/>
          </p:nvPr>
        </p:nvSpPr>
        <p:spPr/>
        <p:txBody>
          <a:bodyPr/>
          <a:lstStyle>
            <a:lvl1pPr>
              <a:defRPr/>
            </a:lvl1pPr>
          </a:lstStyle>
          <a:p>
            <a:pPr>
              <a:defRPr/>
            </a:pPr>
            <a:endParaRPr lang="es-MX"/>
          </a:p>
        </p:txBody>
      </p:sp>
      <p:sp>
        <p:nvSpPr>
          <p:cNvPr id="4" name="Marcador de número de diapositiva 5"/>
          <p:cNvSpPr>
            <a:spLocks noGrp="1"/>
          </p:cNvSpPr>
          <p:nvPr>
            <p:ph type="sldNum" sz="quarter" idx="12"/>
          </p:nvPr>
        </p:nvSpPr>
        <p:spPr/>
        <p:txBody>
          <a:bodyPr/>
          <a:lstStyle>
            <a:lvl1pPr>
              <a:defRPr/>
            </a:lvl1pPr>
          </a:lstStyle>
          <a:p>
            <a:fld id="{1680E003-3D01-4DF5-BAEB-C0CC9812FDF4}" type="slidenum">
              <a:rPr lang="es-MX" altLang="es-MX"/>
              <a:pPr/>
              <a:t>‹Nº›</a:t>
            </a:fld>
            <a:endParaRPr lang="es-MX" altLang="es-MX"/>
          </a:p>
        </p:txBody>
      </p:sp>
    </p:spTree>
    <p:extLst>
      <p:ext uri="{BB962C8B-B14F-4D97-AF65-F5344CB8AC3E}">
        <p14:creationId xmlns:p14="http://schemas.microsoft.com/office/powerpoint/2010/main" val="191720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219C185-260C-4B63-A3D2-8094F2E7EF54}" type="datetimeFigureOut">
              <a:rPr lang="es-MX"/>
              <a:pPr>
                <a:defRPr/>
              </a:pPr>
              <a:t>11/02/2025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8184AB71-3124-45C8-A649-2D24F4D9D80F}" type="slidenum">
              <a:rPr lang="es-MX" altLang="es-MX"/>
              <a:pPr/>
              <a:t>‹Nº›</a:t>
            </a:fld>
            <a:endParaRPr lang="es-MX" altLang="es-MX"/>
          </a:p>
        </p:txBody>
      </p:sp>
    </p:spTree>
    <p:extLst>
      <p:ext uri="{BB962C8B-B14F-4D97-AF65-F5344CB8AC3E}">
        <p14:creationId xmlns:p14="http://schemas.microsoft.com/office/powerpoint/2010/main" val="161782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endParaRPr lang="es-MX"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17B31BA-0F74-4AF3-B5CB-3C92FF495E3D}" type="datetimeFigureOut">
              <a:rPr lang="es-MX"/>
              <a:pPr>
                <a:defRPr/>
              </a:pPr>
              <a:t>11/02/2025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BFB8F619-849E-48AF-9003-578838464A9F}" type="slidenum">
              <a:rPr lang="es-MX" altLang="es-MX"/>
              <a:pPr/>
              <a:t>‹Nº›</a:t>
            </a:fld>
            <a:endParaRPr lang="es-MX" altLang="es-MX"/>
          </a:p>
        </p:txBody>
      </p:sp>
    </p:spTree>
    <p:extLst>
      <p:ext uri="{BB962C8B-B14F-4D97-AF65-F5344CB8AC3E}">
        <p14:creationId xmlns:p14="http://schemas.microsoft.com/office/powerpoint/2010/main" val="85198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B0773C55-792E-4456-BDF5-DF43BABB75DE}" type="datetimeFigureOut">
              <a:rPr lang="es-MX"/>
              <a:pPr>
                <a:defRPr/>
              </a:pPr>
              <a:t>11/02/2025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C0A4AA84-5064-423A-9972-E5AD7FE2CCDE}" type="slidenum">
              <a:rPr lang="es-MX" altLang="es-MX"/>
              <a:pPr/>
              <a:t>‹Nº›</a:t>
            </a:fld>
            <a:endParaRPr lang="es-MX" altLang="es-MX"/>
          </a:p>
        </p:txBody>
      </p:sp>
    </p:spTree>
    <p:extLst>
      <p:ext uri="{BB962C8B-B14F-4D97-AF65-F5344CB8AC3E}">
        <p14:creationId xmlns:p14="http://schemas.microsoft.com/office/powerpoint/2010/main" val="135456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51070DF2-0243-45E6-9488-328B9F02934C}" type="datetimeFigureOut">
              <a:rPr lang="es-MX"/>
              <a:pPr>
                <a:defRPr/>
              </a:pPr>
              <a:t>11/02/2025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80E97C6F-B3BD-49D1-8A7B-8D6FCD9B4F17}" type="slidenum">
              <a:rPr lang="es-MX" altLang="es-MX"/>
              <a:pPr/>
              <a:t>‹Nº›</a:t>
            </a:fld>
            <a:endParaRPr lang="es-MX" altLang="es-MX"/>
          </a:p>
        </p:txBody>
      </p:sp>
    </p:spTree>
    <p:extLst>
      <p:ext uri="{BB962C8B-B14F-4D97-AF65-F5344CB8AC3E}">
        <p14:creationId xmlns:p14="http://schemas.microsoft.com/office/powerpoint/2010/main" val="918987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dUpDiag">
          <a:fgClr>
            <a:srgbClr val="F2F2F2"/>
          </a:fgClr>
          <a:bgClr>
            <a:schemeClr val="bg1"/>
          </a:bgClr>
        </a:patt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s-MX" altLang="es-MX"/>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s-MX" alt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B1E7443-03B0-45B7-B285-6982F6C33FDA}" type="datetimeFigureOut">
              <a:rPr lang="es-MX"/>
              <a:pPr>
                <a:defRPr/>
              </a:pPr>
              <a:t>11/02/2025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A5077F3-BEAA-440D-B704-0B7F0E3E0129}" type="slidenum">
              <a:rPr lang="es-MX" altLang="es-MX"/>
              <a:pPr/>
              <a:t>‹Nº›</a:t>
            </a:fld>
            <a:endParaRPr lang="es-MX"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Manuel.moreno@uicslp.edu.mx"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mailto:archivo@uicslp.edu.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854075" y="1184275"/>
            <a:ext cx="7658100" cy="1738313"/>
          </a:xfrm>
        </p:spPr>
        <p:txBody>
          <a:bodyPr/>
          <a:lstStyle/>
          <a:p>
            <a:r>
              <a:rPr lang="es-MX" altLang="es-MX" sz="4800" dirty="0"/>
              <a:t>Programa anual de desarrollo archivístico 2025.</a:t>
            </a:r>
          </a:p>
        </p:txBody>
      </p:sp>
      <p:sp>
        <p:nvSpPr>
          <p:cNvPr id="3075" name="Subtítulo 2"/>
          <p:cNvSpPr>
            <a:spLocks noGrp="1"/>
          </p:cNvSpPr>
          <p:nvPr>
            <p:ph type="subTitle" idx="1"/>
          </p:nvPr>
        </p:nvSpPr>
        <p:spPr>
          <a:xfrm>
            <a:off x="2698750" y="3094038"/>
            <a:ext cx="8237538" cy="1081087"/>
          </a:xfrm>
        </p:spPr>
        <p:txBody>
          <a:bodyPr/>
          <a:lstStyle/>
          <a:p>
            <a:r>
              <a:rPr lang="es-MX" altLang="es-MX" dirty="0"/>
              <a:t>Coordinación de Archivos.</a:t>
            </a:r>
          </a:p>
        </p:txBody>
      </p:sp>
      <p:pic>
        <p:nvPicPr>
          <p:cNvPr id="3076"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r="20181" b="-8849"/>
          <a:stretch>
            <a:fillRect/>
          </a:stretch>
        </p:blipFill>
        <p:spPr bwMode="auto">
          <a:xfrm>
            <a:off x="0" y="120650"/>
            <a:ext cx="121920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Marcador de contenido 5"/>
          <p:cNvPicPr>
            <a:picLocks noChangeAspect="1"/>
          </p:cNvPicPr>
          <p:nvPr/>
        </p:nvPicPr>
        <p:blipFill>
          <a:blip r:embed="rId3">
            <a:clrChange>
              <a:clrFrom>
                <a:srgbClr val="FCF8F6"/>
              </a:clrFrom>
              <a:clrTo>
                <a:srgbClr val="FCF8F6">
                  <a:alpha val="0"/>
                </a:srgbClr>
              </a:clrTo>
            </a:clrChange>
            <a:extLst>
              <a:ext uri="{28A0092B-C50C-407E-A947-70E740481C1C}">
                <a14:useLocalDpi xmlns:a14="http://schemas.microsoft.com/office/drawing/2010/main" val="0"/>
              </a:ext>
            </a:extLst>
          </a:blip>
          <a:srcRect l="5135" t="4468" r="54317" b="62152"/>
          <a:stretch>
            <a:fillRect/>
          </a:stretch>
        </p:blipFill>
        <p:spPr bwMode="auto">
          <a:xfrm>
            <a:off x="9328150" y="3811588"/>
            <a:ext cx="2876550"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Marcador de contenido 3" descr="Recorte de pantalla"/>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705100"/>
            <a:ext cx="33940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Introducción.</a:t>
            </a:r>
          </a:p>
        </p:txBody>
      </p:sp>
      <p:sp>
        <p:nvSpPr>
          <p:cNvPr id="4099" name="Marcador de contenido 4"/>
          <p:cNvSpPr>
            <a:spLocks noGrp="1"/>
          </p:cNvSpPr>
          <p:nvPr>
            <p:ph idx="1"/>
          </p:nvPr>
        </p:nvSpPr>
        <p:spPr/>
        <p:txBody>
          <a:bodyPr/>
          <a:lstStyle/>
          <a:p>
            <a:pPr algn="just"/>
            <a:r>
              <a:rPr lang="es-MX" dirty="0"/>
              <a:t>De conformidad con el Artículo 23 de la Ley de Archivos para el Estado de San Luis Potosí, los sujetos obligados que cuenten con un sistema institucional de archivos, deberán elaborar un programa anual de desarrollo .</a:t>
            </a:r>
          </a:p>
          <a:p>
            <a:pPr algn="just"/>
            <a:r>
              <a:rPr lang="es-MX" dirty="0"/>
              <a:t>El Programa anual de desarrollo archivístico (PADA) define las prioridades institucionales en materia de gestión documental y administración de archivos. Contiene programas de organización y capacitación que incluyen mecanismos para la consulta y seguridad de la información que se genera y resguarda en la Universidad.</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Metas.</a:t>
            </a:r>
          </a:p>
        </p:txBody>
      </p:sp>
      <p:sp>
        <p:nvSpPr>
          <p:cNvPr id="4099" name="Marcador de contenido 4"/>
          <p:cNvSpPr>
            <a:spLocks noGrp="1"/>
          </p:cNvSpPr>
          <p:nvPr>
            <p:ph idx="1"/>
          </p:nvPr>
        </p:nvSpPr>
        <p:spPr/>
        <p:txBody>
          <a:bodyPr/>
          <a:lstStyle/>
          <a:p>
            <a:pPr marL="514350" indent="-514350">
              <a:buFont typeface="+mj-lt"/>
              <a:buAutoNum type="arabicPeriod"/>
            </a:pPr>
            <a:r>
              <a:rPr lang="es-MX" altLang="es-MX" dirty="0"/>
              <a:t>Actualización del catálogo de instrumentos archivísticos; cuadro general de clasificación archivística, catalogo de disposición documental.</a:t>
            </a:r>
          </a:p>
          <a:p>
            <a:pPr marL="514350" indent="-514350">
              <a:buFont typeface="+mj-lt"/>
              <a:buAutoNum type="arabicPeriod"/>
            </a:pPr>
            <a:r>
              <a:rPr lang="es-MX" altLang="es-MX" dirty="0"/>
              <a:t>Sesiones ordinarias del grupo interdisciplinario institucional; actualización de normativa e integración.</a:t>
            </a:r>
          </a:p>
          <a:p>
            <a:pPr marL="514350" indent="-514350">
              <a:buFont typeface="+mj-lt"/>
              <a:buAutoNum type="arabicPeriod"/>
            </a:pPr>
            <a:r>
              <a:rPr lang="es-MX" altLang="es-MX" dirty="0"/>
              <a:t>Capacitación a personal administrativo para la correcta organización de archivos.</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83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Planeación.</a:t>
            </a:r>
          </a:p>
        </p:txBody>
      </p:sp>
      <p:graphicFrame>
        <p:nvGraphicFramePr>
          <p:cNvPr id="2" name="Tabla 2">
            <a:extLst>
              <a:ext uri="{FF2B5EF4-FFF2-40B4-BE49-F238E27FC236}">
                <a16:creationId xmlns:a16="http://schemas.microsoft.com/office/drawing/2014/main" id="{71C7E5A9-19F5-B24B-9280-87C1C0A30E99}"/>
              </a:ext>
            </a:extLst>
          </p:cNvPr>
          <p:cNvGraphicFramePr>
            <a:graphicFrameLocks noGrp="1"/>
          </p:cNvGraphicFramePr>
          <p:nvPr>
            <p:ph idx="1"/>
            <p:extLst>
              <p:ext uri="{D42A27DB-BD31-4B8C-83A1-F6EECF244321}">
                <p14:modId xmlns:p14="http://schemas.microsoft.com/office/powerpoint/2010/main" val="2440705551"/>
              </p:ext>
            </p:extLst>
          </p:nvPr>
        </p:nvGraphicFramePr>
        <p:xfrm>
          <a:off x="1854200" y="1690688"/>
          <a:ext cx="7777294" cy="338651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Actualización de instrumentos archivísticos</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Coadyuvar con las áreas administrativas de la universidad para determinar las actualizaciones</a:t>
                      </a:r>
                      <a:r>
                        <a:rPr lang="es-MX" baseline="0" dirty="0"/>
                        <a:t> pertinentes a los instrumentos de control</a:t>
                      </a:r>
                      <a:r>
                        <a:rPr lang="es-MX" dirty="0"/>
                        <a:t>.</a:t>
                      </a:r>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r h="367378">
                <a:tc>
                  <a:txBody>
                    <a:bodyPr/>
                    <a:lstStyle/>
                    <a:p>
                      <a:pPr algn="ctr"/>
                      <a:r>
                        <a:rPr lang="es-MX" dirty="0"/>
                        <a:t>Someter a aprobación las modificaciones o actualizaciones que sean</a:t>
                      </a:r>
                      <a:r>
                        <a:rPr lang="es-MX" baseline="0" dirty="0"/>
                        <a:t> de su competencia </a:t>
                      </a:r>
                      <a:r>
                        <a:rPr lang="es-MX" dirty="0"/>
                        <a:t>en el pleno del Grupo Interdisciplinario Institucional de Archivos</a:t>
                      </a:r>
                    </a:p>
                  </a:txBody>
                  <a:tcPr/>
                </a:tc>
                <a:tc>
                  <a:txBody>
                    <a:bodyPr/>
                    <a:lstStyle/>
                    <a:p>
                      <a:pPr algn="ctr"/>
                      <a:r>
                        <a:rPr lang="es-MX" dirty="0"/>
                        <a:t>Coordinación de archivos/Grupo interdisciplinario</a:t>
                      </a:r>
                    </a:p>
                  </a:txBody>
                  <a:tcPr/>
                </a:tc>
                <a:extLst>
                  <a:ext uri="{0D108BD9-81ED-4DB2-BD59-A6C34878D82A}">
                    <a16:rowId xmlns:a16="http://schemas.microsoft.com/office/drawing/2014/main" val="988224592"/>
                  </a:ext>
                </a:extLst>
              </a:tr>
            </a:tbl>
          </a:graphicData>
        </a:graphic>
      </p:graphicFrame>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8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Planeación</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a 2">
            <a:extLst>
              <a:ext uri="{FF2B5EF4-FFF2-40B4-BE49-F238E27FC236}">
                <a16:creationId xmlns:a16="http://schemas.microsoft.com/office/drawing/2014/main" id="{30252597-A00E-5245-F675-8A46ED55E8AC}"/>
              </a:ext>
            </a:extLst>
          </p:cNvPr>
          <p:cNvGraphicFramePr>
            <a:graphicFrameLocks/>
          </p:cNvGraphicFramePr>
          <p:nvPr>
            <p:extLst>
              <p:ext uri="{D42A27DB-BD31-4B8C-83A1-F6EECF244321}">
                <p14:modId xmlns:p14="http://schemas.microsoft.com/office/powerpoint/2010/main" val="2407435333"/>
              </p:ext>
            </p:extLst>
          </p:nvPr>
        </p:nvGraphicFramePr>
        <p:xfrm>
          <a:off x="1854200" y="1440158"/>
          <a:ext cx="7777294" cy="192347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Sesiones ordinarias del grupo interdisciplinario institucional</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Establecer</a:t>
                      </a:r>
                      <a:r>
                        <a:rPr lang="es-MX" baseline="0" dirty="0"/>
                        <a:t> un calendario de sesiones y l</a:t>
                      </a:r>
                      <a:r>
                        <a:rPr lang="es-MX" dirty="0"/>
                        <a:t>levarlas a cabo de</a:t>
                      </a:r>
                      <a:r>
                        <a:rPr lang="es-MX" baseline="0" dirty="0"/>
                        <a:t> manera</a:t>
                      </a:r>
                      <a:r>
                        <a:rPr lang="es-MX" dirty="0"/>
                        <a:t> ordinaria. Teniendo como</a:t>
                      </a:r>
                      <a:r>
                        <a:rPr lang="es-MX" baseline="0" dirty="0"/>
                        <a:t> mínimo sesionar dos veces al año.</a:t>
                      </a:r>
                      <a:endParaRPr lang="es-MX" dirty="0"/>
                    </a:p>
                  </a:txBody>
                  <a:tcPr/>
                </a:tc>
                <a:tc>
                  <a:txBody>
                    <a:bodyPr/>
                    <a:lstStyle/>
                    <a:p>
                      <a:pPr algn="ctr"/>
                      <a:r>
                        <a:rPr lang="es-MX" dirty="0"/>
                        <a:t>Coordinación de archivos/Grupo interdisciplinario</a:t>
                      </a:r>
                    </a:p>
                  </a:txBody>
                  <a:tcPr/>
                </a:tc>
                <a:extLst>
                  <a:ext uri="{0D108BD9-81ED-4DB2-BD59-A6C34878D82A}">
                    <a16:rowId xmlns:a16="http://schemas.microsoft.com/office/drawing/2014/main" val="1423405170"/>
                  </a:ext>
                </a:extLst>
              </a:tr>
            </a:tbl>
          </a:graphicData>
        </a:graphic>
      </p:graphicFrame>
      <p:graphicFrame>
        <p:nvGraphicFramePr>
          <p:cNvPr id="6" name="Tabla 2">
            <a:extLst>
              <a:ext uri="{FF2B5EF4-FFF2-40B4-BE49-F238E27FC236}">
                <a16:creationId xmlns:a16="http://schemas.microsoft.com/office/drawing/2014/main" id="{E85C5EE5-44A5-FBEB-DBE4-BD51F36914B8}"/>
              </a:ext>
            </a:extLst>
          </p:cNvPr>
          <p:cNvGraphicFramePr>
            <a:graphicFrameLocks/>
          </p:cNvGraphicFramePr>
          <p:nvPr>
            <p:extLst>
              <p:ext uri="{D42A27DB-BD31-4B8C-83A1-F6EECF244321}">
                <p14:modId xmlns:p14="http://schemas.microsoft.com/office/powerpoint/2010/main" val="3563812578"/>
              </p:ext>
            </p:extLst>
          </p:nvPr>
        </p:nvGraphicFramePr>
        <p:xfrm>
          <a:off x="1854200" y="3635662"/>
          <a:ext cx="7777294" cy="192347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Capacitación a personal administrativo para la correcta organización de archivos</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Capacitar al personal de las áreas administrativas y los campus de la universidad en el uso de los instrumentos de control archivístico. </a:t>
                      </a:r>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bl>
          </a:graphicData>
        </a:graphic>
      </p:graphicFrame>
    </p:spTree>
    <p:extLst>
      <p:ext uri="{BB962C8B-B14F-4D97-AF65-F5344CB8AC3E}">
        <p14:creationId xmlns:p14="http://schemas.microsoft.com/office/powerpoint/2010/main" val="918689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Planeación</a:t>
            </a:r>
          </a:p>
        </p:txBody>
      </p:sp>
      <p:pic>
        <p:nvPicPr>
          <p:cNvPr id="5" name="Marcador de contenido 3" descr="Recorte de pantalla"/>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s://www.uicslp.edu.mx/images/cintillo.png"/>
          <p:cNvPicPr>
            <a:picLocks noChangeAspect="1" noChangeArrowheads="1"/>
          </p:cNvPicPr>
          <p:nvPr/>
        </p:nvPicPr>
        <p:blipFill>
          <a:blip r:embed="rId3">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a 2">
            <a:extLst>
              <a:ext uri="{FF2B5EF4-FFF2-40B4-BE49-F238E27FC236}">
                <a16:creationId xmlns:a16="http://schemas.microsoft.com/office/drawing/2014/main" id="{30252597-A00E-5245-F675-8A46ED55E8AC}"/>
              </a:ext>
            </a:extLst>
          </p:cNvPr>
          <p:cNvGraphicFramePr>
            <a:graphicFrameLocks/>
          </p:cNvGraphicFramePr>
          <p:nvPr>
            <p:extLst>
              <p:ext uri="{D42A27DB-BD31-4B8C-83A1-F6EECF244321}">
                <p14:modId xmlns:p14="http://schemas.microsoft.com/office/powerpoint/2010/main" val="120175163"/>
              </p:ext>
            </p:extLst>
          </p:nvPr>
        </p:nvGraphicFramePr>
        <p:xfrm>
          <a:off x="1854200" y="1377176"/>
          <a:ext cx="7777294" cy="411803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Digitalización</a:t>
                      </a:r>
                      <a:r>
                        <a:rPr lang="es-MX" altLang="es-MX" baseline="0" dirty="0"/>
                        <a:t> de documentos</a:t>
                      </a:r>
                      <a:endParaRPr lang="es-MX" altLang="es-MX" dirty="0"/>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Establecer</a:t>
                      </a:r>
                      <a:r>
                        <a:rPr lang="es-MX" baseline="0" dirty="0"/>
                        <a:t> plazos de conservación y elaborar fichas de valoración.</a:t>
                      </a:r>
                      <a:endParaRPr lang="es-MX" dirty="0"/>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r h="367378">
                <a:tc>
                  <a:txBody>
                    <a:bodyPr/>
                    <a:lstStyle/>
                    <a:p>
                      <a:pPr algn="ctr"/>
                      <a:r>
                        <a:rPr lang="es-MX" u="none" dirty="0">
                          <a:effectLst/>
                        </a:rPr>
                        <a:t>Recopilar las regulaciones y legislación aplicable para</a:t>
                      </a:r>
                      <a:r>
                        <a:rPr lang="es-MX" u="none" baseline="0" dirty="0">
                          <a:effectLst/>
                        </a:rPr>
                        <a:t> preservar documentos en medios digitales </a:t>
                      </a:r>
                      <a:endParaRPr lang="es-MX" u="none" dirty="0">
                        <a:effectLst/>
                      </a:endParaRPr>
                    </a:p>
                  </a:txBody>
                  <a:tcPr/>
                </a:tc>
                <a:tc>
                  <a:txBody>
                    <a:bodyPr/>
                    <a:lstStyle/>
                    <a:p>
                      <a:pPr algn="ctr"/>
                      <a:r>
                        <a:rPr lang="es-MX" dirty="0"/>
                        <a:t>Coordinación de Archivos/</a:t>
                      </a:r>
                    </a:p>
                    <a:p>
                      <a:pPr algn="ctr"/>
                      <a:r>
                        <a:rPr lang="es-MX" dirty="0"/>
                        <a:t>Áreas generadoras de documentación</a:t>
                      </a:r>
                    </a:p>
                  </a:txBody>
                  <a:tcPr/>
                </a:tc>
                <a:extLst>
                  <a:ext uri="{0D108BD9-81ED-4DB2-BD59-A6C34878D82A}">
                    <a16:rowId xmlns:a16="http://schemas.microsoft.com/office/drawing/2014/main" val="4202808549"/>
                  </a:ext>
                </a:extLst>
              </a:tr>
              <a:tr h="3673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Colaborar con</a:t>
                      </a:r>
                      <a:r>
                        <a:rPr lang="es-MX" baseline="0" dirty="0"/>
                        <a:t> las áreas productoras de documentación para establecer un marco normativo</a:t>
                      </a:r>
                      <a:endParaRPr lang="es-MX"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Coordinación de archivos</a:t>
                      </a:r>
                    </a:p>
                    <a:p>
                      <a:pPr algn="ctr"/>
                      <a:endParaRPr lang="es-MX" dirty="0"/>
                    </a:p>
                  </a:txBody>
                  <a:tcPr/>
                </a:tc>
                <a:extLst>
                  <a:ext uri="{0D108BD9-81ED-4DB2-BD59-A6C34878D82A}">
                    <a16:rowId xmlns:a16="http://schemas.microsoft.com/office/drawing/2014/main" val="2733928081"/>
                  </a:ext>
                </a:extLst>
              </a:tr>
              <a:tr h="3673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baseline="0" dirty="0"/>
                        <a:t>Crear métodos de verificación, control y recuperación</a:t>
                      </a:r>
                      <a:endParaRPr lang="es-MX"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Coordinación de archivos/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Grupo interdisciplinario</a:t>
                      </a:r>
                    </a:p>
                    <a:p>
                      <a:pPr algn="ctr"/>
                      <a:endParaRPr lang="es-MX" dirty="0"/>
                    </a:p>
                  </a:txBody>
                  <a:tcPr/>
                </a:tc>
                <a:extLst>
                  <a:ext uri="{0D108BD9-81ED-4DB2-BD59-A6C34878D82A}">
                    <a16:rowId xmlns:a16="http://schemas.microsoft.com/office/drawing/2014/main" val="2671636367"/>
                  </a:ext>
                </a:extLst>
              </a:tr>
            </a:tbl>
          </a:graphicData>
        </a:graphic>
      </p:graphicFrame>
    </p:spTree>
    <p:extLst>
      <p:ext uri="{BB962C8B-B14F-4D97-AF65-F5344CB8AC3E}">
        <p14:creationId xmlns:p14="http://schemas.microsoft.com/office/powerpoint/2010/main" val="1053311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p:cNvSpPr>
            <a:spLocks noGrp="1"/>
          </p:cNvSpPr>
          <p:nvPr>
            <p:ph type="sldNum" sz="quarter" idx="12"/>
          </p:nvPr>
        </p:nvSpPr>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33F85B66-F4CF-49E1-B3FC-C38C64AB8559}" type="slidenum">
              <a:rPr lang="es-MX" altLang="es-MX" sz="1400">
                <a:solidFill>
                  <a:srgbClr val="B4C7E7"/>
                </a:solidFill>
                <a:latin typeface="Bodoni MT Black" pitchFamily="18" charset="0"/>
              </a:rPr>
              <a:pPr/>
              <a:t>7</a:t>
            </a:fld>
            <a:endParaRPr lang="es-MX" altLang="es-MX" sz="1400">
              <a:solidFill>
                <a:srgbClr val="B4C7E7"/>
              </a:solidFill>
              <a:latin typeface="Bodoni MT Black" pitchFamily="18" charset="0"/>
            </a:endParaRPr>
          </a:p>
        </p:txBody>
      </p:sp>
      <p:sp>
        <p:nvSpPr>
          <p:cNvPr id="5124" name="CuadroTexto 10"/>
          <p:cNvSpPr txBox="1">
            <a:spLocks noChangeArrowheads="1"/>
          </p:cNvSpPr>
          <p:nvPr/>
        </p:nvSpPr>
        <p:spPr bwMode="auto">
          <a:xfrm>
            <a:off x="3343278" y="2105025"/>
            <a:ext cx="401161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r>
              <a:rPr lang="es-MX" altLang="es-MX" sz="2400" dirty="0">
                <a:latin typeface="Arial Narrow" pitchFamily="34" charset="0"/>
              </a:rPr>
              <a:t>Manuel Alejandro Moreno Ramos </a:t>
            </a:r>
          </a:p>
          <a:p>
            <a:pPr algn="ctr"/>
            <a:r>
              <a:rPr lang="es-MX" altLang="es-MX" sz="2400" dirty="0">
                <a:latin typeface="Arial Narrow" pitchFamily="34" charset="0"/>
              </a:rPr>
              <a:t>Coordinación de Archivos</a:t>
            </a:r>
          </a:p>
          <a:p>
            <a:pPr algn="ctr"/>
            <a:r>
              <a:rPr lang="es-MX" altLang="es-MX" sz="2400" dirty="0">
                <a:solidFill>
                  <a:srgbClr val="002060"/>
                </a:solidFill>
                <a:latin typeface="Arial Narrow" pitchFamily="34" charset="0"/>
                <a:hlinkClick r:id="rId3"/>
              </a:rPr>
              <a:t>manuel.moreno@uicslp.edu.mx</a:t>
            </a:r>
            <a:endParaRPr lang="es-MX" altLang="es-MX" sz="2400" dirty="0">
              <a:solidFill>
                <a:srgbClr val="002060"/>
              </a:solidFill>
              <a:latin typeface="Arial Narrow" pitchFamily="34" charset="0"/>
            </a:endParaRPr>
          </a:p>
          <a:p>
            <a:pPr algn="ctr"/>
            <a:r>
              <a:rPr lang="es-MX" altLang="es-MX" sz="2400" dirty="0">
                <a:solidFill>
                  <a:srgbClr val="002060"/>
                </a:solidFill>
                <a:latin typeface="Arial Narrow" pitchFamily="34" charset="0"/>
                <a:hlinkClick r:id="rId4"/>
              </a:rPr>
              <a:t>archivo@uicslp.edu.mx</a:t>
            </a:r>
            <a:endParaRPr lang="es-MX" altLang="es-MX" sz="2400" dirty="0">
              <a:solidFill>
                <a:srgbClr val="002060"/>
              </a:solidFill>
              <a:latin typeface="Arial Narrow" pitchFamily="34" charset="0"/>
            </a:endParaRPr>
          </a:p>
          <a:p>
            <a:pPr algn="ctr"/>
            <a:r>
              <a:rPr lang="es-MX" altLang="es-MX" sz="2400" dirty="0">
                <a:solidFill>
                  <a:srgbClr val="002060"/>
                </a:solidFill>
                <a:latin typeface="Arial Narrow" pitchFamily="34" charset="0"/>
              </a:rPr>
              <a:t> </a:t>
            </a:r>
          </a:p>
        </p:txBody>
      </p:sp>
      <p:pic>
        <p:nvPicPr>
          <p:cNvPr id="5125" name="Marcador de contenido 5"/>
          <p:cNvPicPr>
            <a:picLocks noChangeAspect="1"/>
          </p:cNvPicPr>
          <p:nvPr/>
        </p:nvPicPr>
        <p:blipFill>
          <a:blip r:embed="rId5">
            <a:clrChange>
              <a:clrFrom>
                <a:srgbClr val="FCF8F6"/>
              </a:clrFrom>
              <a:clrTo>
                <a:srgbClr val="FCF8F6">
                  <a:alpha val="0"/>
                </a:srgbClr>
              </a:clrTo>
            </a:clrChange>
            <a:extLst>
              <a:ext uri="{28A0092B-C50C-407E-A947-70E740481C1C}">
                <a14:useLocalDpi xmlns:a14="http://schemas.microsoft.com/office/drawing/2010/main" val="0"/>
              </a:ext>
            </a:extLst>
          </a:blip>
          <a:srcRect l="5135" t="4468" r="54317" b="62152"/>
          <a:stretch>
            <a:fillRect/>
          </a:stretch>
        </p:blipFill>
        <p:spPr bwMode="auto">
          <a:xfrm>
            <a:off x="9328150" y="3811588"/>
            <a:ext cx="2876550"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2" descr="https://www.uicslp.edu.mx/images/cintillo.png"/>
          <p:cNvPicPr>
            <a:picLocks noChangeAspect="1" noChangeArrowheads="1"/>
          </p:cNvPicPr>
          <p:nvPr/>
        </p:nvPicPr>
        <p:blipFill>
          <a:blip r:embed="rId6">
            <a:extLst>
              <a:ext uri="{28A0092B-C50C-407E-A947-70E740481C1C}">
                <a14:useLocalDpi xmlns:a14="http://schemas.microsoft.com/office/drawing/2010/main" val="0"/>
              </a:ext>
            </a:extLst>
          </a:blip>
          <a:srcRect r="20181" b="-8849"/>
          <a:stretch>
            <a:fillRect/>
          </a:stretch>
        </p:blipFill>
        <p:spPr bwMode="auto">
          <a:xfrm>
            <a:off x="0" y="120650"/>
            <a:ext cx="121920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Marcador de contenido 3" descr="Recorte de pantalla"/>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705100"/>
            <a:ext cx="33940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plantilla Ago-Dic2019">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2" id="{A7E35DF2-EBF3-4E4D-9812-DA72E44EF487}" vid="{173DB146-E2D4-4F64-8C2F-02856A3F14A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Ago-Dic2019</Template>
  <TotalTime>1067</TotalTime>
  <Words>372</Words>
  <Application>Microsoft Office PowerPoint</Application>
  <PresentationFormat>Panorámica</PresentationFormat>
  <Paragraphs>50</Paragraphs>
  <Slides>7</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Arial Narrow</vt:lpstr>
      <vt:lpstr>Bodoni MT Black</vt:lpstr>
      <vt:lpstr>Calibri</vt:lpstr>
      <vt:lpstr>Calibri Light</vt:lpstr>
      <vt:lpstr>plantilla Ago-Dic2019</vt:lpstr>
      <vt:lpstr>Programa anual de desarrollo archivístico 2025.</vt:lpstr>
      <vt:lpstr>Introducción.</vt:lpstr>
      <vt:lpstr>Metas.</vt:lpstr>
      <vt:lpstr>Planeación.</vt:lpstr>
      <vt:lpstr>Planeación</vt:lpstr>
      <vt:lpstr>Planeación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Prot140303</dc:creator>
  <cp:lastModifiedBy>Manuel Alejandro Moreno Ramos</cp:lastModifiedBy>
  <cp:revision>44</cp:revision>
  <dcterms:created xsi:type="dcterms:W3CDTF">2019-09-09T19:57:17Z</dcterms:created>
  <dcterms:modified xsi:type="dcterms:W3CDTF">2025-02-12T04:26:41Z</dcterms:modified>
</cp:coreProperties>
</file>